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62" r:id="rId5"/>
    <p:sldId id="261" r:id="rId6"/>
    <p:sldId id="263" r:id="rId7"/>
    <p:sldId id="264" r:id="rId8"/>
    <p:sldId id="265" r:id="rId9"/>
    <p:sldId id="266" r:id="rId10"/>
    <p:sldId id="269" r:id="rId11"/>
    <p:sldId id="260" r:id="rId12"/>
    <p:sldId id="259" r:id="rId13"/>
    <p:sldId id="267" r:id="rId1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AB7"/>
    <a:srgbClr val="ABCFEB"/>
    <a:srgbClr val="35A2D6"/>
    <a:srgbClr val="E1E1E1"/>
    <a:srgbClr val="DEE3E8"/>
    <a:srgbClr val="BAC2CC"/>
    <a:srgbClr val="193877"/>
    <a:srgbClr val="2E5FA6"/>
    <a:srgbClr val="3498D0"/>
    <a:srgbClr val="359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/>
    <p:restoredTop sz="95696" autoAdjust="0"/>
  </p:normalViewPr>
  <p:slideViewPr>
    <p:cSldViewPr snapToGrid="0">
      <p:cViewPr varScale="1">
        <p:scale>
          <a:sx n="148" d="100"/>
          <a:sy n="148" d="100"/>
        </p:scale>
        <p:origin x="56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B28AE-B10C-2344-AB54-C86845C9B90C}" type="datetimeFigureOut">
              <a:rPr lang="en-US" smtClean="0"/>
              <a:t>5/16/17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2511-A817-4D44-BD3E-CEC220F889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4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0434C-81CA-8C4E-BE0A-76C21DE64238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CB30-3C7B-8847-84CC-D48E64F6E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8" y="-21168"/>
            <a:ext cx="9216000" cy="51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1136706"/>
            <a:ext cx="8688561" cy="1160322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5400" b="0" i="0" spc="-20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de la présentation</a:t>
            </a:r>
            <a:endParaRPr lang="fr-FR" noProof="0" dirty="0"/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733617" y="4623781"/>
            <a:ext cx="2341462" cy="3115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FontTx/>
              <a:buNone/>
              <a:defRPr sz="120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fr-FR" noProof="0" dirty="0" smtClean="0"/>
              <a:t>Version &amp; Date</a:t>
            </a:r>
          </a:p>
        </p:txBody>
      </p:sp>
      <p:sp>
        <p:nvSpPr>
          <p:cNvPr id="52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220663" y="2447563"/>
            <a:ext cx="8689291" cy="947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3600" b="0" i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de la présentation</a:t>
            </a:r>
          </a:p>
        </p:txBody>
      </p:sp>
      <p:sp>
        <p:nvSpPr>
          <p:cNvPr id="9" name="Text Placeholder 38"/>
          <p:cNvSpPr>
            <a:spLocks noGrp="1"/>
          </p:cNvSpPr>
          <p:nvPr>
            <p:ph type="body" sz="quarter" idx="12" hasCustomPrompt="1"/>
          </p:nvPr>
        </p:nvSpPr>
        <p:spPr>
          <a:xfrm>
            <a:off x="221394" y="3850394"/>
            <a:ext cx="3436064" cy="1084912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spcBef>
                <a:spcPts val="240"/>
              </a:spcBef>
              <a:buFontTx/>
              <a:buNone/>
              <a:defRPr sz="120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fr-FR" noProof="0" dirty="0" smtClean="0"/>
              <a:t>Nom Prénom</a:t>
            </a:r>
          </a:p>
          <a:p>
            <a:pPr lvl="0"/>
            <a:r>
              <a:rPr lang="fr-FR" noProof="0" dirty="0" smtClean="0"/>
              <a:t>Titre 1</a:t>
            </a:r>
          </a:p>
          <a:p>
            <a:pPr lvl="0"/>
            <a:r>
              <a:rPr lang="fr-FR" noProof="0" dirty="0" smtClean="0"/>
              <a:t>Titre 2</a:t>
            </a:r>
          </a:p>
          <a:p>
            <a:pPr lvl="0"/>
            <a:r>
              <a:rPr lang="fr-FR" noProof="0" dirty="0" smtClean="0"/>
              <a:t>Département</a:t>
            </a:r>
          </a:p>
          <a:p>
            <a:pPr lvl="0"/>
            <a:r>
              <a:rPr lang="fr-FR" noProof="0" dirty="0" smtClean="0"/>
              <a:t>Email @</a:t>
            </a:r>
          </a:p>
        </p:txBody>
      </p:sp>
      <p:pic>
        <p:nvPicPr>
          <p:cNvPr id="10" name="Picture 9" descr="logo_black.ai"/>
          <p:cNvPicPr>
            <a:picLocks noChangeAspect="1"/>
          </p:cNvPicPr>
          <p:nvPr userDrawn="1"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34" y="204062"/>
            <a:ext cx="94959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7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22" y="1941554"/>
            <a:ext cx="8473722" cy="284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7123" y="543923"/>
            <a:ext cx="8463502" cy="451406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defRPr sz="3200" b="0" i="0" spc="-200" baseline="0"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de la section</a:t>
            </a:r>
            <a:endParaRPr lang="fr-FR" noProof="0" dirty="0"/>
          </a:p>
        </p:txBody>
      </p:sp>
      <p:sp>
        <p:nvSpPr>
          <p:cNvPr id="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46393" y="1202157"/>
            <a:ext cx="8464232" cy="446276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spcBef>
                <a:spcPts val="0"/>
              </a:spcBef>
              <a:buFontTx/>
              <a:buNone/>
              <a:defRPr sz="2400" b="0" i="0" baseline="0">
                <a:solidFill>
                  <a:srgbClr val="6767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30478990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4" y="301037"/>
            <a:ext cx="8518409" cy="25421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7123" y="3290928"/>
            <a:ext cx="8463502" cy="451406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defRPr sz="3200" b="0" i="0" spc="-200" baseline="0"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de la section</a:t>
            </a:r>
            <a:endParaRPr lang="fr-FR" noProof="0" dirty="0"/>
          </a:p>
        </p:txBody>
      </p:sp>
      <p:sp>
        <p:nvSpPr>
          <p:cNvPr id="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346393" y="3949162"/>
            <a:ext cx="8464232" cy="446276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>
              <a:spcBef>
                <a:spcPts val="0"/>
              </a:spcBef>
              <a:buFontTx/>
              <a:buNone/>
              <a:defRPr sz="2400" b="0" i="0" baseline="0">
                <a:solidFill>
                  <a:srgbClr val="6767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42730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9816" y="531836"/>
            <a:ext cx="8765755" cy="235962"/>
          </a:xfrm>
          <a:prstGeom prst="rect">
            <a:avLst/>
          </a:prstGeom>
        </p:spPr>
        <p:txBody>
          <a:bodyPr vert="horz" wrap="square" tIns="0" bIns="0">
            <a:spAutoFit/>
          </a:bodyPr>
          <a:lstStyle>
            <a:lvl1pPr marL="0" indent="0">
              <a:buNone/>
              <a:defRPr sz="1600" b="0" i="0">
                <a:solidFill>
                  <a:srgbClr val="6767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fr-FR" noProof="0" dirty="0" smtClean="0"/>
              <a:t>Sous titre du slide</a:t>
            </a:r>
            <a:endParaRPr lang="fr-FR" noProof="0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89916" y="896057"/>
            <a:ext cx="8765655" cy="398782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1pPr>
            <a:lvl2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2pPr>
            <a:lvl3pPr marL="855663" indent="-285750">
              <a:buClr>
                <a:schemeClr val="tx2"/>
              </a:buClr>
              <a:buFont typeface="Arial"/>
              <a:buChar char="•"/>
              <a:defRPr b="0" i="0">
                <a:solidFill>
                  <a:srgbClr val="676767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rgbClr val="676767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rgbClr val="676767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76915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189916" y="896057"/>
            <a:ext cx="8765655" cy="398782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1pPr>
            <a:lvl2pPr>
              <a:buClr>
                <a:schemeClr val="tx2"/>
              </a:buClr>
              <a:defRPr b="0" i="0">
                <a:solidFill>
                  <a:srgbClr val="676767"/>
                </a:solidFill>
                <a:latin typeface="+mn-lt"/>
                <a:cs typeface="Arial"/>
              </a:defRPr>
            </a:lvl2pPr>
            <a:lvl3pPr marL="855663" indent="-285750">
              <a:buClr>
                <a:schemeClr val="tx2"/>
              </a:buClr>
              <a:buFont typeface="Arial"/>
              <a:buChar char="•"/>
              <a:defRPr b="0" i="0">
                <a:solidFill>
                  <a:srgbClr val="676767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rgbClr val="676767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rgbClr val="676767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r-FR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0256" y="216134"/>
            <a:ext cx="8763489" cy="29546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767722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9816" y="531836"/>
            <a:ext cx="8765755" cy="235962"/>
          </a:xfrm>
          <a:prstGeom prst="rect">
            <a:avLst/>
          </a:prstGeom>
        </p:spPr>
        <p:txBody>
          <a:bodyPr vert="horz" wrap="square" tIns="0" bIns="0">
            <a:spAutoFit/>
          </a:bodyPr>
          <a:lstStyle>
            <a:lvl1pPr marL="0" indent="0">
              <a:buNone/>
              <a:defRPr sz="1600" b="0" i="0">
                <a:solidFill>
                  <a:srgbClr val="676767"/>
                </a:solidFill>
                <a:latin typeface="+mj-lt"/>
                <a:cs typeface="CiscoSansTT ExtraLight"/>
              </a:defRPr>
            </a:lvl1pPr>
          </a:lstStyle>
          <a:p>
            <a:pPr lvl="0"/>
            <a:r>
              <a:rPr lang="fr-FR" noProof="0" dirty="0" smtClean="0"/>
              <a:t>Sous titre du slide</a:t>
            </a:r>
            <a:endParaRPr lang="fr-FR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0256" y="216134"/>
            <a:ext cx="8763489" cy="29546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767722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0256" y="216134"/>
            <a:ext cx="8763489" cy="29546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3498D0"/>
                    </a:gs>
                    <a:gs pos="100000">
                      <a:srgbClr val="2E5FA6"/>
                    </a:gs>
                  </a:gsLst>
                  <a:lin ang="16200000" scaled="0"/>
                  <a:tileRect/>
                </a:gradFill>
                <a:latin typeface="+mj-lt"/>
                <a:cs typeface="Arial"/>
              </a:defRPr>
            </a:lvl1pPr>
          </a:lstStyle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76772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8" name="Picture 17" descr="pref_1-line_logo+tagline-rt-white-CMYK.ai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8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624903" y="4929738"/>
            <a:ext cx="204956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fr-FR" sz="600" noProof="0" dirty="0" smtClean="0">
                <a:solidFill>
                  <a:srgbClr val="000000"/>
                </a:solidFill>
                <a:latin typeface="Arial"/>
                <a:cs typeface="Arial"/>
              </a:rPr>
              <a:t>© 2017 Cisco and/or its affiliates. All </a:t>
            </a:r>
            <a:r>
              <a:rPr lang="fr-FR" sz="600" noProof="0" dirty="0" err="1" smtClean="0">
                <a:solidFill>
                  <a:srgbClr val="000000"/>
                </a:solidFill>
                <a:latin typeface="Arial"/>
                <a:cs typeface="Arial"/>
              </a:rPr>
              <a:t>rights</a:t>
            </a:r>
            <a:r>
              <a:rPr lang="fr-FR" sz="600" noProof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600" noProof="0" dirty="0" err="1" smtClean="0">
                <a:solidFill>
                  <a:srgbClr val="000000"/>
                </a:solidFill>
                <a:latin typeface="Arial"/>
                <a:cs typeface="Arial"/>
              </a:rPr>
              <a:t>reserved</a:t>
            </a:r>
            <a:r>
              <a:rPr lang="fr-FR" sz="600" noProof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fr-FR" sz="600" noProof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96577" y="4929738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fr-FR" sz="600" noProof="0" smtClean="0">
                <a:solidFill>
                  <a:srgbClr val="000000"/>
                </a:solidFill>
                <a:latin typeface="Arial"/>
                <a:cs typeface="Arial"/>
              </a:rPr>
              <a:t>Cisco Confidential</a:t>
            </a:r>
            <a:endParaRPr lang="fr-FR" sz="600" noProof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856979" y="4929738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fr-FR" sz="600" noProof="0" smtClean="0">
                <a:solidFill>
                  <a:srgbClr val="000000"/>
                </a:solidFill>
                <a:latin typeface="Arial"/>
                <a:cs typeface="Arial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fr-FR" sz="600" noProof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90256" y="216134"/>
            <a:ext cx="8763489" cy="295466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/>
          <a:p>
            <a:r>
              <a:rPr lang="fr-FR" noProof="0" dirty="0" smtClean="0"/>
              <a:t>Titre du slide</a:t>
            </a:r>
            <a:endParaRPr lang="fr-FR" noProof="0" dirty="0"/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2" y="4884778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80" r:id="rId2"/>
    <p:sldLayoutId id="2147483981" r:id="rId3"/>
    <p:sldLayoutId id="2147483972" r:id="rId4"/>
    <p:sldLayoutId id="2147483973" r:id="rId5"/>
    <p:sldLayoutId id="2147483974" r:id="rId6"/>
    <p:sldLayoutId id="2147483975" r:id="rId7"/>
    <p:sldLayoutId id="2147483969" r:id="rId8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2400" b="0" i="0" kern="1200" spc="-100" baseline="0" dirty="0">
          <a:gradFill flip="none" rotWithShape="1">
            <a:gsLst>
              <a:gs pos="0">
                <a:srgbClr val="3498D0"/>
              </a:gs>
              <a:gs pos="100000">
                <a:srgbClr val="2E5FA6"/>
              </a:gs>
            </a:gsLst>
            <a:lin ang="16200000" scaled="0"/>
            <a:tileRect/>
          </a:gradFill>
          <a:latin typeface="+mj-lt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8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1pPr>
      <a:lvl2pPr marL="682625" indent="-28575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 typeface="Lucida Grande"/>
        <a:buChar char="-"/>
        <a:defRPr lang="en-US" sz="16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2pPr>
      <a:lvl3pPr marL="576263" indent="-635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200" kern="1200" dirty="0" smtClean="0">
          <a:solidFill>
            <a:schemeClr val="tx1"/>
          </a:solidFill>
          <a:latin typeface="CiscoSans ExtraLight" pitchFamily="34" charset="0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200" kern="1200" dirty="0">
          <a:solidFill>
            <a:schemeClr val="tx1"/>
          </a:solidFill>
          <a:latin typeface="CiscoSans Extra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2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VXLAN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Introduction technique</a:t>
            </a:r>
          </a:p>
        </p:txBody>
      </p:sp>
    </p:spTree>
    <p:extLst>
      <p:ext uri="{BB962C8B-B14F-4D97-AF65-F5344CB8AC3E}">
        <p14:creationId xmlns:p14="http://schemas.microsoft.com/office/powerpoint/2010/main" val="138634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La partie underlay est déjà configurée (VTEP, IGP, ...)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de configuration pour un VNID et un leaf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23" y="836166"/>
            <a:ext cx="4298985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900" dirty="0" smtClean="0">
              <a:latin typeface="Courier"/>
              <a:cs typeface="Courier"/>
            </a:endParaRP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vlan </a:t>
            </a:r>
            <a:r>
              <a:rPr lang="fr-FR" sz="900" dirty="0" smtClean="0">
                <a:latin typeface="Courier"/>
                <a:cs typeface="Courier"/>
              </a:rPr>
              <a:t>100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</a:t>
            </a:r>
            <a:r>
              <a:rPr lang="fr-FR" sz="900" dirty="0" err="1">
                <a:latin typeface="Courier"/>
                <a:cs typeface="Courier"/>
              </a:rPr>
              <a:t>name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L3_VNI_VLAN_100_for_Production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vn-segment </a:t>
            </a:r>
            <a:r>
              <a:rPr lang="fr-FR" sz="900" dirty="0" smtClean="0">
                <a:latin typeface="Courier"/>
                <a:cs typeface="Courier"/>
              </a:rPr>
              <a:t>10000</a:t>
            </a:r>
            <a:endParaRPr lang="fr-FR" sz="900" dirty="0">
              <a:latin typeface="Courier"/>
              <a:cs typeface="Courier"/>
            </a:endParaRP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vrf </a:t>
            </a:r>
            <a:r>
              <a:rPr lang="fr-FR" sz="900" dirty="0" err="1">
                <a:latin typeface="Courier"/>
                <a:cs typeface="Courier"/>
              </a:rPr>
              <a:t>context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Production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</a:t>
            </a:r>
            <a:r>
              <a:rPr lang="fr-FR" sz="900" dirty="0" err="1">
                <a:latin typeface="Courier"/>
                <a:cs typeface="Courier"/>
              </a:rPr>
              <a:t>vni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10000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rd auto</a:t>
            </a:r>
          </a:p>
          <a:p>
            <a:r>
              <a:rPr lang="fr-FR" sz="900" dirty="0">
                <a:latin typeface="Courier"/>
                <a:cs typeface="Courier"/>
              </a:rPr>
              <a:t>  address-family ipv4 unicast</a:t>
            </a:r>
          </a:p>
          <a:p>
            <a:r>
              <a:rPr lang="fr-FR" sz="900" dirty="0">
                <a:latin typeface="Courier"/>
                <a:cs typeface="Courier"/>
              </a:rPr>
              <a:t>    route-target import </a:t>
            </a:r>
            <a:r>
              <a:rPr lang="fr-FR" sz="900" dirty="0" smtClean="0">
                <a:latin typeface="Courier"/>
                <a:cs typeface="Courier"/>
              </a:rPr>
              <a:t>10000:10000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  route-target export </a:t>
            </a:r>
            <a:r>
              <a:rPr lang="fr-FR" sz="900" dirty="0" smtClean="0">
                <a:latin typeface="Courier"/>
                <a:cs typeface="Courier"/>
              </a:rPr>
              <a:t>10000:10000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  route-target both auto evpn</a:t>
            </a: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interface </a:t>
            </a:r>
            <a:r>
              <a:rPr lang="fr-FR" sz="900" dirty="0" smtClean="0">
                <a:latin typeface="Courier"/>
                <a:cs typeface="Courier"/>
              </a:rPr>
              <a:t>Vlan100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description *** </a:t>
            </a:r>
            <a:r>
              <a:rPr lang="fr-FR" sz="900" dirty="0" smtClean="0">
                <a:latin typeface="Courier"/>
                <a:cs typeface="Courier"/>
              </a:rPr>
              <a:t>L3_VNI_VLAN_100 ***</a:t>
            </a:r>
          </a:p>
          <a:p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no shutdown</a:t>
            </a:r>
          </a:p>
          <a:p>
            <a:r>
              <a:rPr lang="fr-FR" sz="900" dirty="0">
                <a:latin typeface="Courier"/>
                <a:cs typeface="Courier"/>
              </a:rPr>
              <a:t>  vrf </a:t>
            </a:r>
            <a:r>
              <a:rPr lang="fr-FR" sz="900" dirty="0" err="1">
                <a:latin typeface="Courier"/>
                <a:cs typeface="Courier"/>
              </a:rPr>
              <a:t>member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Production</a:t>
            </a:r>
            <a:endParaRPr lang="fr-FR" sz="900" dirty="0">
              <a:latin typeface="Courier"/>
              <a:cs typeface="Courier"/>
            </a:endParaRP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interface nve1</a:t>
            </a:r>
          </a:p>
          <a:p>
            <a:r>
              <a:rPr lang="fr-FR" sz="900" dirty="0">
                <a:latin typeface="Courier"/>
                <a:cs typeface="Courier"/>
              </a:rPr>
              <a:t>  member </a:t>
            </a:r>
            <a:r>
              <a:rPr lang="fr-FR" sz="900" dirty="0" err="1">
                <a:latin typeface="Courier"/>
                <a:cs typeface="Courier"/>
              </a:rPr>
              <a:t>vni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10000 </a:t>
            </a:r>
            <a:r>
              <a:rPr lang="fr-FR" sz="900" dirty="0" err="1" smtClean="0">
                <a:latin typeface="Courier"/>
                <a:cs typeface="Courier"/>
              </a:rPr>
              <a:t>associate</a:t>
            </a:r>
            <a:r>
              <a:rPr lang="fr-FR" sz="900" dirty="0" err="1">
                <a:latin typeface="Courier"/>
                <a:cs typeface="Courier"/>
              </a:rPr>
              <a:t>-vrf</a:t>
            </a:r>
            <a:endParaRPr lang="fr-FR" sz="900" dirty="0">
              <a:latin typeface="Courier"/>
              <a:cs typeface="Courier"/>
            </a:endParaRP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router bgp 65000</a:t>
            </a:r>
          </a:p>
          <a:p>
            <a:r>
              <a:rPr lang="fr-FR" sz="900" dirty="0">
                <a:latin typeface="Courier"/>
                <a:cs typeface="Courier"/>
              </a:rPr>
              <a:t>  </a:t>
            </a:r>
            <a:r>
              <a:rPr lang="fr-FR" sz="900" dirty="0" err="1">
                <a:latin typeface="Courier"/>
                <a:cs typeface="Courier"/>
              </a:rPr>
              <a:t>vrf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Production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  address-family ipv4 unicast</a:t>
            </a:r>
          </a:p>
          <a:p>
            <a:r>
              <a:rPr lang="fr-FR" sz="900" dirty="0">
                <a:latin typeface="Courier"/>
                <a:cs typeface="Courier"/>
              </a:rPr>
              <a:t>      advertise l2vpn </a:t>
            </a:r>
            <a:r>
              <a:rPr lang="fr-FR" sz="900" dirty="0" smtClean="0">
                <a:latin typeface="Courier"/>
                <a:cs typeface="Courier"/>
              </a:rPr>
              <a:t>evpn</a:t>
            </a:r>
            <a:endParaRPr lang="fr-FR" sz="9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1093" y="836166"/>
            <a:ext cx="4263155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900" dirty="0" smtClean="0">
              <a:latin typeface="Courier"/>
              <a:cs typeface="Courier"/>
            </a:endParaRPr>
          </a:p>
          <a:p>
            <a:r>
              <a:rPr lang="fr-FR" sz="900" dirty="0" smtClean="0">
                <a:latin typeface="Courier"/>
                <a:cs typeface="Courier"/>
              </a:rPr>
              <a:t>vlan 101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</a:t>
            </a:r>
            <a:r>
              <a:rPr lang="fr-FR" sz="900" dirty="0" err="1">
                <a:latin typeface="Courier"/>
                <a:cs typeface="Courier"/>
              </a:rPr>
              <a:t>name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L2_VNI_VLAN_101_for_Production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vn-segment </a:t>
            </a:r>
            <a:r>
              <a:rPr lang="fr-FR" sz="900" dirty="0" smtClean="0">
                <a:latin typeface="Courier"/>
                <a:cs typeface="Courier"/>
              </a:rPr>
              <a:t>10001</a:t>
            </a:r>
            <a:endParaRPr lang="fr-FR" sz="900" dirty="0">
              <a:latin typeface="Courier"/>
              <a:cs typeface="Courier"/>
            </a:endParaRP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interface </a:t>
            </a:r>
            <a:r>
              <a:rPr lang="fr-FR" sz="900" dirty="0" smtClean="0">
                <a:latin typeface="Courier"/>
                <a:cs typeface="Courier"/>
              </a:rPr>
              <a:t>Vlan101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description *** </a:t>
            </a:r>
            <a:r>
              <a:rPr lang="fr-FR" sz="900" dirty="0" smtClean="0">
                <a:latin typeface="Courier"/>
                <a:cs typeface="Courier"/>
              </a:rPr>
              <a:t>L2_VNI_VLAN_101***</a:t>
            </a:r>
          </a:p>
          <a:p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 </a:t>
            </a:r>
            <a:r>
              <a:rPr lang="fr-FR" sz="900" dirty="0">
                <a:latin typeface="Courier"/>
                <a:cs typeface="Courier"/>
              </a:rPr>
              <a:t>no shutdown</a:t>
            </a:r>
          </a:p>
          <a:p>
            <a:r>
              <a:rPr lang="fr-FR" sz="900" dirty="0">
                <a:latin typeface="Courier"/>
                <a:cs typeface="Courier"/>
              </a:rPr>
              <a:t>  vrf </a:t>
            </a:r>
            <a:r>
              <a:rPr lang="fr-FR" sz="900" dirty="0" err="1">
                <a:latin typeface="Courier"/>
                <a:cs typeface="Courier"/>
              </a:rPr>
              <a:t>member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Production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ip </a:t>
            </a:r>
            <a:r>
              <a:rPr lang="fr-FR" sz="900" dirty="0" err="1">
                <a:latin typeface="Courier"/>
                <a:cs typeface="Courier"/>
              </a:rPr>
              <a:t>address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101.0.0.254/24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fabric forwarding mode anycast-gateway</a:t>
            </a: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interface nve1</a:t>
            </a:r>
          </a:p>
          <a:p>
            <a:r>
              <a:rPr lang="fr-FR" sz="900" dirty="0">
                <a:latin typeface="Courier"/>
                <a:cs typeface="Courier"/>
              </a:rPr>
              <a:t>  member </a:t>
            </a:r>
            <a:r>
              <a:rPr lang="fr-FR" sz="900" dirty="0" err="1">
                <a:latin typeface="Courier"/>
                <a:cs typeface="Courier"/>
              </a:rPr>
              <a:t>vni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10001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  suppress-arp</a:t>
            </a:r>
          </a:p>
          <a:p>
            <a:r>
              <a:rPr lang="fr-FR" sz="900" dirty="0">
                <a:latin typeface="Courier"/>
                <a:cs typeface="Courier"/>
              </a:rPr>
              <a:t>    mcast-group 239.1.1.1</a:t>
            </a:r>
          </a:p>
          <a:p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evpn</a:t>
            </a:r>
          </a:p>
          <a:p>
            <a:r>
              <a:rPr lang="fr-FR" sz="900" dirty="0">
                <a:latin typeface="Courier"/>
                <a:cs typeface="Courier"/>
              </a:rPr>
              <a:t>  </a:t>
            </a:r>
            <a:r>
              <a:rPr lang="fr-FR" sz="900" dirty="0" err="1">
                <a:latin typeface="Courier"/>
                <a:cs typeface="Courier"/>
              </a:rPr>
              <a:t>vni</a:t>
            </a:r>
            <a:r>
              <a:rPr lang="fr-FR" sz="900" dirty="0">
                <a:latin typeface="Courier"/>
                <a:cs typeface="Courier"/>
              </a:rPr>
              <a:t> </a:t>
            </a:r>
            <a:r>
              <a:rPr lang="fr-FR" sz="900" dirty="0" smtClean="0">
                <a:latin typeface="Courier"/>
                <a:cs typeface="Courier"/>
              </a:rPr>
              <a:t>10001 l2</a:t>
            </a:r>
            <a:endParaRPr lang="fr-FR" sz="900" dirty="0">
              <a:latin typeface="Courier"/>
              <a:cs typeface="Courier"/>
            </a:endParaRPr>
          </a:p>
          <a:p>
            <a:r>
              <a:rPr lang="fr-FR" sz="900" dirty="0">
                <a:latin typeface="Courier"/>
                <a:cs typeface="Courier"/>
              </a:rPr>
              <a:t>    rd auto</a:t>
            </a:r>
          </a:p>
          <a:p>
            <a:r>
              <a:rPr lang="fr-FR" sz="900" dirty="0">
                <a:latin typeface="Courier"/>
                <a:cs typeface="Courier"/>
              </a:rPr>
              <a:t>    route-target import auto</a:t>
            </a:r>
          </a:p>
          <a:p>
            <a:r>
              <a:rPr lang="fr-FR" sz="900" dirty="0">
                <a:latin typeface="Courier"/>
                <a:cs typeface="Courier"/>
              </a:rPr>
              <a:t>    route-target export </a:t>
            </a:r>
            <a:r>
              <a:rPr lang="fr-FR" sz="900" dirty="0" smtClean="0">
                <a:latin typeface="Courier"/>
                <a:cs typeface="Courier"/>
              </a:rPr>
              <a:t>auto</a:t>
            </a:r>
          </a:p>
          <a:p>
            <a:endParaRPr lang="fr-FR" sz="900" dirty="0">
              <a:latin typeface="Courier"/>
              <a:cs typeface="Courier"/>
            </a:endParaRPr>
          </a:p>
          <a:p>
            <a:endParaRPr lang="fr-FR" sz="900" dirty="0" smtClean="0">
              <a:latin typeface="Courier"/>
              <a:cs typeface="Courier"/>
            </a:endParaRPr>
          </a:p>
          <a:p>
            <a:endParaRPr lang="fr-FR" sz="900" dirty="0" smtClean="0">
              <a:latin typeface="Courier"/>
              <a:cs typeface="Courier"/>
            </a:endParaRPr>
          </a:p>
          <a:p>
            <a:endParaRPr lang="fr-FR" sz="900" dirty="0">
              <a:latin typeface="Courier"/>
              <a:cs typeface="Courie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1" y="854156"/>
            <a:ext cx="0" cy="3674482"/>
          </a:xfrm>
          <a:prstGeom prst="line">
            <a:avLst/>
          </a:prstGeom>
          <a:ln w="6350" cmpd="sng">
            <a:solidFill>
              <a:schemeClr val="tx1"/>
            </a:solidFill>
            <a:prstDash val="dot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405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" name="Straight Connector 16"/>
            <p:cNvCxnSpPr>
              <a:stCxn id="9" idx="0"/>
              <a:endCxn id="8" idx="2"/>
            </p:cNvCxnSpPr>
            <p:nvPr/>
          </p:nvCxnSpPr>
          <p:spPr>
            <a:xfrm flipV="1">
              <a:off x="3699117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0"/>
              <a:endCxn id="15" idx="2"/>
            </p:cNvCxnSpPr>
            <p:nvPr/>
          </p:nvCxnSpPr>
          <p:spPr>
            <a:xfrm flipV="1">
              <a:off x="3699117" y="1991143"/>
              <a:ext cx="2033666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0"/>
              <a:endCxn id="8" idx="2"/>
            </p:cNvCxnSpPr>
            <p:nvPr/>
          </p:nvCxnSpPr>
          <p:spPr>
            <a:xfrm flipH="1"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  <a:endCxn id="15" idx="2"/>
            </p:cNvCxnSpPr>
            <p:nvPr/>
          </p:nvCxnSpPr>
          <p:spPr>
            <a:xfrm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0"/>
              <a:endCxn id="8" idx="2"/>
            </p:cNvCxnSpPr>
            <p:nvPr/>
          </p:nvCxnSpPr>
          <p:spPr>
            <a:xfrm flipH="1"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" idx="0"/>
              <a:endCxn id="15" idx="2"/>
            </p:cNvCxnSpPr>
            <p:nvPr/>
          </p:nvCxnSpPr>
          <p:spPr>
            <a:xfrm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2" idx="0"/>
              <a:endCxn id="15" idx="2"/>
            </p:cNvCxnSpPr>
            <p:nvPr/>
          </p:nvCxnSpPr>
          <p:spPr>
            <a:xfrm flipV="1">
              <a:off x="5732782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2" idx="0"/>
              <a:endCxn id="8" idx="2"/>
            </p:cNvCxnSpPr>
            <p:nvPr/>
          </p:nvCxnSpPr>
          <p:spPr>
            <a:xfrm flipH="1" flipV="1">
              <a:off x="3699117" y="1991143"/>
              <a:ext cx="2033666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3285757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2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3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7090229" y="1270000"/>
            <a:ext cx="791028" cy="188686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93429" y="3581708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vlan 100</a:t>
            </a:r>
          </a:p>
        </p:txBody>
      </p:sp>
    </p:spTree>
    <p:extLst>
      <p:ext uri="{BB962C8B-B14F-4D97-AF65-F5344CB8AC3E}">
        <p14:creationId xmlns:p14="http://schemas.microsoft.com/office/powerpoint/2010/main" val="45255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47310" y="1991143"/>
            <a:ext cx="689235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47310" y="1991143"/>
            <a:ext cx="1378470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236545" y="1991143"/>
            <a:ext cx="0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236545" y="1991143"/>
            <a:ext cx="689235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236545" y="1991143"/>
            <a:ext cx="689235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925780" y="1991143"/>
            <a:ext cx="0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925780" y="1991143"/>
            <a:ext cx="689235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236545" y="1991143"/>
            <a:ext cx="1378470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7090229" y="1270000"/>
            <a:ext cx="791028" cy="188686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93429" y="3581708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vlan 100</a:t>
            </a:r>
          </a:p>
        </p:txBody>
      </p:sp>
    </p:spTree>
    <p:extLst>
      <p:ext uri="{BB962C8B-B14F-4D97-AF65-F5344CB8AC3E}">
        <p14:creationId xmlns:p14="http://schemas.microsoft.com/office/powerpoint/2010/main" val="60916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Propagation d’un vlan à l’intérieur d’un réseau vPC</a:t>
            </a:r>
          </a:p>
        </p:txBody>
      </p:sp>
      <p:grpSp>
        <p:nvGrpSpPr>
          <p:cNvPr id="154" name="Group 153"/>
          <p:cNvGrpSpPr/>
          <p:nvPr/>
        </p:nvGrpSpPr>
        <p:grpSpPr>
          <a:xfrm flipH="1">
            <a:off x="4787750" y="2304426"/>
            <a:ext cx="1527671" cy="476484"/>
            <a:chOff x="5684732" y="2304426"/>
            <a:chExt cx="1527671" cy="476484"/>
          </a:xfrm>
        </p:grpSpPr>
        <p:sp>
          <p:nvSpPr>
            <p:cNvPr id="149" name="TextBox 148"/>
            <p:cNvSpPr txBox="1"/>
            <p:nvPr/>
          </p:nvSpPr>
          <p:spPr>
            <a:xfrm>
              <a:off x="5684732" y="2304426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/>
                <a:t>vlan 100</a:t>
              </a:r>
            </a:p>
          </p:txBody>
        </p:sp>
        <p:cxnSp>
          <p:nvCxnSpPr>
            <p:cNvPr id="150" name="Straight Arrow Connector 149"/>
            <p:cNvCxnSpPr>
              <a:stCxn id="149" idx="3"/>
            </p:cNvCxnSpPr>
            <p:nvPr/>
          </p:nvCxnSpPr>
          <p:spPr>
            <a:xfrm flipV="1">
              <a:off x="6403198" y="2328635"/>
              <a:ext cx="368746" cy="106596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prstDash val="solid"/>
              <a:headEnd type="none" w="lg" len="lg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49" idx="3"/>
            </p:cNvCxnSpPr>
            <p:nvPr/>
          </p:nvCxnSpPr>
          <p:spPr>
            <a:xfrm>
              <a:off x="6403198" y="2435231"/>
              <a:ext cx="630492" cy="183982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prstDash val="solid"/>
              <a:headEnd type="none" w="lg" len="lg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49" idx="3"/>
            </p:cNvCxnSpPr>
            <p:nvPr/>
          </p:nvCxnSpPr>
          <p:spPr>
            <a:xfrm>
              <a:off x="6403198" y="2435231"/>
              <a:ext cx="809205" cy="345679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prstDash val="solid"/>
              <a:headEnd type="none" w="lg" len="lg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49" idx="3"/>
            </p:cNvCxnSpPr>
            <p:nvPr/>
          </p:nvCxnSpPr>
          <p:spPr>
            <a:xfrm>
              <a:off x="6403198" y="2435231"/>
              <a:ext cx="505795" cy="77628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prstDash val="solid"/>
              <a:headEnd type="none" w="lg" len="lg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Box 166"/>
          <p:cNvSpPr txBox="1"/>
          <p:nvPr/>
        </p:nvSpPr>
        <p:spPr>
          <a:xfrm>
            <a:off x="2902279" y="2304426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343383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01524" y="1037920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3567380" y="2328635"/>
            <a:ext cx="368746" cy="10659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567380" y="2435231"/>
            <a:ext cx="630492" cy="183982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567380" y="2435231"/>
            <a:ext cx="809205" cy="345679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3567380" y="2435231"/>
            <a:ext cx="505795" cy="77628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rot="5400000">
            <a:off x="4414923" y="1444172"/>
            <a:ext cx="315422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201524" y="4100988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3250563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69" name="TextBox 68"/>
          <p:cNvSpPr txBox="1"/>
          <p:nvPr/>
        </p:nvSpPr>
        <p:spPr>
          <a:xfrm rot="16200000">
            <a:off x="5319698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cxnSp>
        <p:nvCxnSpPr>
          <p:cNvPr id="74" name="Straight Connector 73"/>
          <p:cNvCxnSpPr>
            <a:stCxn id="85" idx="0"/>
            <a:endCxn id="89" idx="2"/>
          </p:cNvCxnSpPr>
          <p:nvPr/>
        </p:nvCxnSpPr>
        <p:spPr>
          <a:xfrm flipV="1">
            <a:off x="3547310" y="1991143"/>
            <a:ext cx="689235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5" idx="0"/>
            <a:endCxn id="90" idx="2"/>
          </p:cNvCxnSpPr>
          <p:nvPr/>
        </p:nvCxnSpPr>
        <p:spPr>
          <a:xfrm flipV="1">
            <a:off x="3547310" y="1991143"/>
            <a:ext cx="1378470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86" idx="0"/>
            <a:endCxn id="89" idx="2"/>
          </p:cNvCxnSpPr>
          <p:nvPr/>
        </p:nvCxnSpPr>
        <p:spPr>
          <a:xfrm flipV="1">
            <a:off x="4236544" y="1991143"/>
            <a:ext cx="0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6" idx="0"/>
            <a:endCxn id="90" idx="2"/>
          </p:cNvCxnSpPr>
          <p:nvPr/>
        </p:nvCxnSpPr>
        <p:spPr>
          <a:xfrm flipV="1">
            <a:off x="4236544" y="1991143"/>
            <a:ext cx="689235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7" idx="0"/>
            <a:endCxn id="89" idx="2"/>
          </p:cNvCxnSpPr>
          <p:nvPr/>
        </p:nvCxnSpPr>
        <p:spPr>
          <a:xfrm flipH="1" flipV="1">
            <a:off x="4236544" y="1991143"/>
            <a:ext cx="689235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7" idx="0"/>
            <a:endCxn id="90" idx="2"/>
          </p:cNvCxnSpPr>
          <p:nvPr/>
        </p:nvCxnSpPr>
        <p:spPr>
          <a:xfrm flipV="1">
            <a:off x="4925780" y="1991143"/>
            <a:ext cx="0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8" idx="0"/>
            <a:endCxn id="90" idx="2"/>
          </p:cNvCxnSpPr>
          <p:nvPr/>
        </p:nvCxnSpPr>
        <p:spPr>
          <a:xfrm flipH="1" flipV="1">
            <a:off x="4925780" y="1991143"/>
            <a:ext cx="689235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8" idx="0"/>
            <a:endCxn id="89" idx="2"/>
          </p:cNvCxnSpPr>
          <p:nvPr/>
        </p:nvCxnSpPr>
        <p:spPr>
          <a:xfrm flipH="1" flipV="1">
            <a:off x="4236544" y="1991143"/>
            <a:ext cx="1378470" cy="1007272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88" name="Straight Connector 87"/>
          <p:cNvCxnSpPr>
            <a:endCxn id="85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88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100" name="TextBox 99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sp>
        <p:nvSpPr>
          <p:cNvPr id="109" name="Oval 108"/>
          <p:cNvSpPr/>
          <p:nvPr/>
        </p:nvSpPr>
        <p:spPr>
          <a:xfrm>
            <a:off x="3538147" y="2805504"/>
            <a:ext cx="268514" cy="798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147394" y="2805504"/>
            <a:ext cx="268514" cy="798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4730571" y="2805504"/>
            <a:ext cx="268514" cy="798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331593" y="2805504"/>
            <a:ext cx="268514" cy="798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483167" y="1695702"/>
            <a:ext cx="177667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4483167" y="1746502"/>
            <a:ext cx="177667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 rot="5400000">
            <a:off x="4512782" y="1681360"/>
            <a:ext cx="137790" cy="798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26512" y="3284926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rot="10800000">
            <a:off x="3565649" y="3428711"/>
            <a:ext cx="315422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625370" y="3284926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274003" y="3428711"/>
            <a:ext cx="315422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1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Terminologie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Fabric VXLAN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606" y="2996099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port 1/4, vlan 100 -&gt; VNID 10000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98891" y="2996099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port 1/7, vlan 100 -&gt; VNID 10000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7064" y="1544128"/>
            <a:ext cx="20665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protocole de routage</a:t>
            </a:r>
          </a:p>
          <a:p>
            <a:r>
              <a:rPr lang="fr-FR" sz="1600"/>
              <a:t> - OSPF</a:t>
            </a:r>
          </a:p>
          <a:p>
            <a:r>
              <a:rPr lang="fr-FR" sz="1600"/>
              <a:t> - ISIS</a:t>
            </a:r>
          </a:p>
          <a:p>
            <a:r>
              <a:rPr lang="fr-FR" sz="1600"/>
              <a:t> - BGP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181564" y="1778000"/>
            <a:ext cx="1305500" cy="602891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37503" y="511600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core device (</a:t>
            </a:r>
            <a:r>
              <a:rPr lang="fr-FR" sz="1600" b="1"/>
              <a:t>spine</a:t>
            </a:r>
            <a:r>
              <a:rPr lang="fr-FR" sz="1600"/>
              <a:t>)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4925780" y="850154"/>
            <a:ext cx="255784" cy="522669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57596" y="2959178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edge device (</a:t>
            </a:r>
            <a:r>
              <a:rPr lang="fr-FR" sz="1600" b="1"/>
              <a:t>leaf</a:t>
            </a:r>
            <a:r>
              <a:rPr lang="fr-FR" sz="1600"/>
              <a:t>)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5934974" y="3139256"/>
            <a:ext cx="648500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779516" y="1400261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réseau underlay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3355315" y="1618424"/>
            <a:ext cx="383987" cy="359227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4028948" y="2884824"/>
            <a:ext cx="172832" cy="192508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970175" y="2884824"/>
            <a:ext cx="172832" cy="192508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8224" y="2834516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/>
              <a:t>VTEP</a:t>
            </a:r>
          </a:p>
          <a:p>
            <a:pPr algn="ctr"/>
            <a:r>
              <a:rPr lang="fr-FR" sz="1600"/>
              <a:t>(VXLAN tunnel end-point)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rot="10800000" flipH="1">
            <a:off x="2029031" y="2996099"/>
            <a:ext cx="1263744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08150" y="1977651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/>
              <a:t>VNID</a:t>
            </a:r>
          </a:p>
          <a:p>
            <a:pPr algn="ctr"/>
            <a:r>
              <a:rPr lang="fr-FR" sz="1600"/>
              <a:t>(VXLAN network identifier)</a:t>
            </a:r>
          </a:p>
        </p:txBody>
      </p:sp>
      <p:sp>
        <p:nvSpPr>
          <p:cNvPr id="32" name="Freeform 31"/>
          <p:cNvSpPr/>
          <p:nvPr/>
        </p:nvSpPr>
        <p:spPr>
          <a:xfrm>
            <a:off x="3562709" y="2049880"/>
            <a:ext cx="2053087" cy="957538"/>
          </a:xfrm>
          <a:custGeom>
            <a:avLst/>
            <a:gdLst>
              <a:gd name="connsiteX0" fmla="*/ 0 w 2053087"/>
              <a:gd name="connsiteY0" fmla="*/ 957538 h 957538"/>
              <a:gd name="connsiteX1" fmla="*/ 1017917 w 2053087"/>
              <a:gd name="connsiteY1" fmla="*/ 6 h 957538"/>
              <a:gd name="connsiteX2" fmla="*/ 2053087 w 2053087"/>
              <a:gd name="connsiteY2" fmla="*/ 940285 h 95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087" h="957538">
                <a:moveTo>
                  <a:pt x="0" y="957538"/>
                </a:moveTo>
                <a:cubicBezTo>
                  <a:pt x="337868" y="480209"/>
                  <a:pt x="675736" y="2881"/>
                  <a:pt x="1017917" y="6"/>
                </a:cubicBezTo>
                <a:cubicBezTo>
                  <a:pt x="1360098" y="-2869"/>
                  <a:pt x="2053087" y="940285"/>
                  <a:pt x="2053087" y="940285"/>
                </a:cubicBezTo>
              </a:path>
            </a:pathLst>
          </a:custGeom>
          <a:ln w="76200" cmpd="sng">
            <a:solidFill>
              <a:schemeClr val="bg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ounded Rectangle 89"/>
          <p:cNvSpPr/>
          <p:nvPr/>
        </p:nvSpPr>
        <p:spPr>
          <a:xfrm>
            <a:off x="3477542" y="2884824"/>
            <a:ext cx="172832" cy="192508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45720" rIns="45720" rtlCol="0" anchor="ctr">
            <a:sp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534272" y="2884824"/>
            <a:ext cx="172832" cy="192508"/>
          </a:xfrm>
          <a:prstGeom prst="roundRect">
            <a:avLst/>
          </a:prstGeom>
          <a:solidFill>
            <a:schemeClr val="bg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noAutofit/>
          </a:bodyPr>
          <a:lstStyle/>
          <a:p>
            <a:pPr algn="ctr"/>
            <a:r>
              <a:rPr lang="fr-FR" sz="1100" dirty="0" err="1" smtClean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2029031" y="2141895"/>
            <a:ext cx="2292803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1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segment VNID remplace le vlan dans la fabric VXLAN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85757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853103" y="4100988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accent1"/>
                </a:solidFill>
              </a:rPr>
              <a:t>VXLAN VNID 10000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26512" y="3284926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3565649" y="3428711"/>
            <a:ext cx="315422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25370" y="3284926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274003" y="3428711"/>
            <a:ext cx="315422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67743" y="2443963"/>
            <a:ext cx="2808515" cy="558242"/>
            <a:chOff x="3323771" y="2692421"/>
            <a:chExt cx="2808515" cy="309784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3703338" y="2692421"/>
              <a:ext cx="0" cy="305994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71043" y="2692421"/>
              <a:ext cx="0" cy="309784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323771" y="2692421"/>
              <a:ext cx="2808515" cy="0"/>
            </a:xfrm>
            <a:prstGeom prst="line">
              <a:avLst/>
            </a:prstGeom>
            <a:ln w="38100" cmpd="sng">
              <a:solidFill>
                <a:schemeClr val="accent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853103" y="2204286"/>
            <a:ext cx="1473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>
                <a:solidFill>
                  <a:schemeClr val="accent1"/>
                </a:solidFill>
              </a:rPr>
              <a:t>VXLAN VNID 10000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1047" y="2994166"/>
            <a:ext cx="2224062" cy="527086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06" y="2996099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port 1/4, vlan 100 -&gt; VNID 10000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31332" y="2994166"/>
            <a:ext cx="2224062" cy="527086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98891" y="2996099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port 1/7, vlan 100 -&gt; VNID 10000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3250563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5319698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588822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dataplane unicast L2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6957" y="2994166"/>
            <a:ext cx="2256503" cy="527086"/>
            <a:chOff x="186957" y="2994166"/>
            <a:chExt cx="2256503" cy="527086"/>
          </a:xfrm>
        </p:grpSpPr>
        <p:sp>
          <p:nvSpPr>
            <p:cNvPr id="5" name="Rounded Rectangle 4"/>
            <p:cNvSpPr/>
            <p:nvPr/>
          </p:nvSpPr>
          <p:spPr>
            <a:xfrm>
              <a:off x="219398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6957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1/4, vlan 100 -&gt; VNID 10000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97242" y="2994166"/>
            <a:ext cx="2256503" cy="527086"/>
            <a:chOff x="6697242" y="2994166"/>
            <a:chExt cx="2256503" cy="527086"/>
          </a:xfrm>
        </p:grpSpPr>
        <p:sp>
          <p:nvSpPr>
            <p:cNvPr id="71" name="Rounded Rectangle 70"/>
            <p:cNvSpPr/>
            <p:nvPr/>
          </p:nvSpPr>
          <p:spPr>
            <a:xfrm>
              <a:off x="6729683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7242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1/7, vlan 100 -&gt; VNID 10000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85757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853103" y="4100988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accent1"/>
                </a:solidFill>
              </a:rPr>
              <a:t>VXLAN VNID 10000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26512" y="3284926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3565649" y="3428711"/>
            <a:ext cx="315422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25370" y="3284926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vlan 100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274003" y="3428711"/>
            <a:ext cx="315422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cxnSp>
        <p:nvCxnSpPr>
          <p:cNvPr id="22" name="Straight Connector 21"/>
          <p:cNvCxnSpPr>
            <a:stCxn id="9" idx="0"/>
            <a:endCxn id="14" idx="2"/>
          </p:cNvCxnSpPr>
          <p:nvPr/>
        </p:nvCxnSpPr>
        <p:spPr>
          <a:xfrm flipV="1">
            <a:off x="3547310" y="1991143"/>
            <a:ext cx="1378470" cy="1007272"/>
          </a:xfrm>
          <a:prstGeom prst="line">
            <a:avLst/>
          </a:prstGeom>
          <a:ln w="38100" cmpd="sng">
            <a:solidFill>
              <a:schemeClr val="bg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4" idx="2"/>
            <a:endCxn id="12" idx="0"/>
          </p:cNvCxnSpPr>
          <p:nvPr/>
        </p:nvCxnSpPr>
        <p:spPr>
          <a:xfrm>
            <a:off x="4925780" y="1991143"/>
            <a:ext cx="689235" cy="1007272"/>
          </a:xfrm>
          <a:prstGeom prst="line">
            <a:avLst/>
          </a:prstGeom>
          <a:ln w="38100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2" idx="2"/>
            <a:endCxn id="76" idx="0"/>
          </p:cNvCxnSpPr>
          <p:nvPr/>
        </p:nvCxnSpPr>
        <p:spPr>
          <a:xfrm>
            <a:off x="5615015" y="3275714"/>
            <a:ext cx="0" cy="309784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0"/>
            <a:endCxn id="59" idx="2"/>
          </p:cNvCxnSpPr>
          <p:nvPr/>
        </p:nvCxnSpPr>
        <p:spPr>
          <a:xfrm flipV="1">
            <a:off x="3547310" y="3257709"/>
            <a:ext cx="0" cy="323999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19398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729683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54162" y="2091961"/>
            <a:ext cx="1545916" cy="289441"/>
            <a:chOff x="5354162" y="2091961"/>
            <a:chExt cx="1545916" cy="289441"/>
          </a:xfrm>
        </p:grpSpPr>
        <p:sp>
          <p:nvSpPr>
            <p:cNvPr id="8" name="Rounded Rectangle 7"/>
            <p:cNvSpPr/>
            <p:nvPr/>
          </p:nvSpPr>
          <p:spPr>
            <a:xfrm>
              <a:off x="5354162" y="2095756"/>
              <a:ext cx="230040" cy="281851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86234" y="2095756"/>
              <a:ext cx="230040" cy="281851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45720" rIns="45720" rtlCol="0" anchor="ctr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818241" y="2091961"/>
              <a:ext cx="508524" cy="289441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10000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326767" y="2097021"/>
              <a:ext cx="573311" cy="279321"/>
            </a:xfrm>
            <a:prstGeom prst="roundRect">
              <a:avLst/>
            </a:prstGeom>
            <a:solidFill>
              <a:schemeClr val="bg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fr-FR" sz="11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378382" y="2143309"/>
              <a:ext cx="470079" cy="186744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27503" y="3337095"/>
            <a:ext cx="823429" cy="183232"/>
            <a:chOff x="5727503" y="3337095"/>
            <a:chExt cx="823429" cy="183232"/>
          </a:xfrm>
        </p:grpSpPr>
        <p:sp>
          <p:nvSpPr>
            <p:cNvPr id="109" name="Rounded Rectangle 108"/>
            <p:cNvSpPr/>
            <p:nvPr/>
          </p:nvSpPr>
          <p:spPr>
            <a:xfrm>
              <a:off x="5727503" y="3337095"/>
              <a:ext cx="353350" cy="179720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080853" y="3337095"/>
              <a:ext cx="470079" cy="183232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82466" y="3337095"/>
            <a:ext cx="470079" cy="183232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6957" y="3774219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X, vlan 100 -&gt; 1/7</a:t>
            </a:r>
          </a:p>
          <a:p>
            <a:r>
              <a:rPr lang="fr-FR" sz="1100">
                <a:solidFill>
                  <a:schemeClr val="bg1"/>
                </a:solidFill>
              </a:rPr>
              <a:t>Mac Y, VNID 10000 -&gt; VTEP 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697242" y="3774219"/>
            <a:ext cx="210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Y, vlan 100 -&gt; 1/7</a:t>
            </a:r>
          </a:p>
          <a:p>
            <a:r>
              <a:rPr lang="fr-FR" sz="1100">
                <a:solidFill>
                  <a:schemeClr val="bg1"/>
                </a:solidFill>
              </a:rPr>
              <a:t>Mac X, VNID 10000-&gt; VTEP A</a:t>
            </a: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3250563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5319698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138033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BUM : broadcast, unknown unicast, multicast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dataplane BUM L2 en multicast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6957" y="2994166"/>
            <a:ext cx="2256503" cy="527086"/>
            <a:chOff x="186957" y="2994166"/>
            <a:chExt cx="2256503" cy="527086"/>
          </a:xfrm>
        </p:grpSpPr>
        <p:sp>
          <p:nvSpPr>
            <p:cNvPr id="5" name="Rounded Rectangle 4"/>
            <p:cNvSpPr/>
            <p:nvPr/>
          </p:nvSpPr>
          <p:spPr>
            <a:xfrm>
              <a:off x="219398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6957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1/4, vlan 100 -&gt; VNID 10000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97242" y="2994166"/>
            <a:ext cx="2256503" cy="527086"/>
            <a:chOff x="6697242" y="2994166"/>
            <a:chExt cx="2256503" cy="527086"/>
          </a:xfrm>
        </p:grpSpPr>
        <p:sp>
          <p:nvSpPr>
            <p:cNvPr id="71" name="Rounded Rectangle 70"/>
            <p:cNvSpPr/>
            <p:nvPr/>
          </p:nvSpPr>
          <p:spPr>
            <a:xfrm>
              <a:off x="6729683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7242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1/7, vlan 100 -&gt; VNID 10000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85757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853103" y="4100988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accent1"/>
                </a:solidFill>
              </a:rPr>
              <a:t>VXLAN VNID 10000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cxnSp>
        <p:nvCxnSpPr>
          <p:cNvPr id="22" name="Straight Connector 21"/>
          <p:cNvCxnSpPr>
            <a:stCxn id="9" idx="0"/>
            <a:endCxn id="14" idx="2"/>
          </p:cNvCxnSpPr>
          <p:nvPr/>
        </p:nvCxnSpPr>
        <p:spPr>
          <a:xfrm flipV="1">
            <a:off x="3547310" y="1991143"/>
            <a:ext cx="1378470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4" idx="2"/>
            <a:endCxn id="12" idx="0"/>
          </p:cNvCxnSpPr>
          <p:nvPr/>
        </p:nvCxnSpPr>
        <p:spPr>
          <a:xfrm>
            <a:off x="4925780" y="1991143"/>
            <a:ext cx="689235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611924" y="3275714"/>
            <a:ext cx="0" cy="309784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0"/>
            <a:endCxn id="59" idx="2"/>
          </p:cNvCxnSpPr>
          <p:nvPr/>
        </p:nvCxnSpPr>
        <p:spPr>
          <a:xfrm flipV="1">
            <a:off x="3547310" y="3257709"/>
            <a:ext cx="0" cy="323999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19398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729683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27503" y="3337095"/>
            <a:ext cx="823429" cy="183232"/>
            <a:chOff x="5727503" y="3337095"/>
            <a:chExt cx="823429" cy="183232"/>
          </a:xfrm>
        </p:grpSpPr>
        <p:sp>
          <p:nvSpPr>
            <p:cNvPr id="109" name="Rounded Rectangle 108"/>
            <p:cNvSpPr/>
            <p:nvPr/>
          </p:nvSpPr>
          <p:spPr>
            <a:xfrm>
              <a:off x="5727503" y="3337095"/>
              <a:ext cx="353350" cy="179720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080853" y="3337095"/>
              <a:ext cx="470079" cy="183232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82466" y="3337095"/>
            <a:ext cx="470079" cy="183232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19398" y="2472231"/>
            <a:ext cx="2224062" cy="2235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6957" y="2443152"/>
            <a:ext cx="1745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VNID 10000 -&gt; 225.1.1.1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741122" y="2472231"/>
            <a:ext cx="2224062" cy="2235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08681" y="2443152"/>
            <a:ext cx="1745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VNID 10000 -&gt; 225.1.1.1</a:t>
            </a:r>
          </a:p>
        </p:txBody>
      </p:sp>
      <p:cxnSp>
        <p:nvCxnSpPr>
          <p:cNvPr id="95" name="Straight Connector 94"/>
          <p:cNvCxnSpPr>
            <a:stCxn id="11" idx="0"/>
            <a:endCxn id="14" idx="2"/>
          </p:cNvCxnSpPr>
          <p:nvPr/>
        </p:nvCxnSpPr>
        <p:spPr>
          <a:xfrm flipV="1">
            <a:off x="4925780" y="1991143"/>
            <a:ext cx="0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" idx="0"/>
            <a:endCxn id="13" idx="2"/>
          </p:cNvCxnSpPr>
          <p:nvPr/>
        </p:nvCxnSpPr>
        <p:spPr>
          <a:xfrm flipV="1">
            <a:off x="3547310" y="1991143"/>
            <a:ext cx="689235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487064" y="1544128"/>
            <a:ext cx="20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MDT pour 225.1.1.1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5012568" y="1734233"/>
            <a:ext cx="1494523" cy="333241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46217">
            <a:off x="3795060" y="2434362"/>
            <a:ext cx="888245" cy="1835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105" y="3581708"/>
            <a:ext cx="535638" cy="25229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914" y="3581708"/>
            <a:ext cx="535638" cy="252293"/>
          </a:xfrm>
          <a:prstGeom prst="rect">
            <a:avLst/>
          </a:prstGeom>
        </p:spPr>
      </p:pic>
      <p:cxnSp>
        <p:nvCxnSpPr>
          <p:cNvPr id="125" name="Straight Connector 124"/>
          <p:cNvCxnSpPr>
            <a:stCxn id="124" idx="0"/>
            <a:endCxn id="11" idx="2"/>
          </p:cNvCxnSpPr>
          <p:nvPr/>
        </p:nvCxnSpPr>
        <p:spPr>
          <a:xfrm flipH="1" flipV="1">
            <a:off x="4925780" y="3275714"/>
            <a:ext cx="1953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924929" y="3275714"/>
            <a:ext cx="0" cy="309784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4372945" y="3337095"/>
            <a:ext cx="470079" cy="183232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86957" y="3774219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X, vlan 100 -&gt; 1/7</a:t>
            </a:r>
          </a:p>
          <a:p>
            <a:r>
              <a:rPr lang="fr-FR" sz="1100">
                <a:solidFill>
                  <a:schemeClr val="bg1"/>
                </a:solidFill>
              </a:rPr>
              <a:t>Mac Y, VNID 10000 -&gt; VTEP D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97242" y="3774219"/>
            <a:ext cx="210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Y, vlan 100 -&gt; 1/7</a:t>
            </a:r>
          </a:p>
          <a:p>
            <a:r>
              <a:rPr lang="fr-FR" sz="1100">
                <a:solidFill>
                  <a:schemeClr val="bg1"/>
                </a:solidFill>
              </a:rPr>
              <a:t>Mac X, VNID 10000-&gt; VTEP A</a:t>
            </a: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3250563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5319698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5458">
            <a:off x="4915108" y="2426486"/>
            <a:ext cx="888245" cy="194327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508445" y="2460503"/>
            <a:ext cx="888245" cy="19432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 rot="16200000">
            <a:off x="4631574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914" y="4651869"/>
            <a:ext cx="535638" cy="252293"/>
          </a:xfrm>
          <a:prstGeom prst="rect">
            <a:avLst/>
          </a:prstGeom>
        </p:spPr>
      </p:pic>
      <p:cxnSp>
        <p:nvCxnSpPr>
          <p:cNvPr id="85" name="Straight Connector 84"/>
          <p:cNvCxnSpPr/>
          <p:nvPr/>
        </p:nvCxnSpPr>
        <p:spPr>
          <a:xfrm flipH="1" flipV="1">
            <a:off x="4925780" y="4345875"/>
            <a:ext cx="1953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9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BUM : broadcast, unknown unicast, multicast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dataplane BUM L2 avec ingress replication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6957" y="2994166"/>
            <a:ext cx="2256503" cy="527086"/>
            <a:chOff x="186957" y="2994166"/>
            <a:chExt cx="2256503" cy="527086"/>
          </a:xfrm>
        </p:grpSpPr>
        <p:sp>
          <p:nvSpPr>
            <p:cNvPr id="5" name="Rounded Rectangle 4"/>
            <p:cNvSpPr/>
            <p:nvPr/>
          </p:nvSpPr>
          <p:spPr>
            <a:xfrm>
              <a:off x="219398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6957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1/4, vlan 100 -&gt; VNID 10000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97242" y="2994166"/>
            <a:ext cx="2256503" cy="527086"/>
            <a:chOff x="6697242" y="2994166"/>
            <a:chExt cx="2256503" cy="527086"/>
          </a:xfrm>
        </p:grpSpPr>
        <p:sp>
          <p:nvSpPr>
            <p:cNvPr id="71" name="Rounded Rectangle 70"/>
            <p:cNvSpPr/>
            <p:nvPr/>
          </p:nvSpPr>
          <p:spPr>
            <a:xfrm>
              <a:off x="6729683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7242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1/7, vlan 100 -&gt; VNID 10000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85757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853103" y="4100988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accent1"/>
                </a:solidFill>
              </a:rPr>
              <a:t>VXLAN VNID 10000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611924" y="3275714"/>
            <a:ext cx="0" cy="309784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0"/>
            <a:endCxn id="59" idx="2"/>
          </p:cNvCxnSpPr>
          <p:nvPr/>
        </p:nvCxnSpPr>
        <p:spPr>
          <a:xfrm flipV="1">
            <a:off x="3547310" y="3257709"/>
            <a:ext cx="0" cy="323999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19398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6957" y="3774219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X, vlan 100 -&gt; 1/7</a:t>
            </a:r>
          </a:p>
          <a:p>
            <a:r>
              <a:rPr lang="fr-FR" sz="1100">
                <a:solidFill>
                  <a:schemeClr val="bg1"/>
                </a:solidFill>
              </a:rPr>
              <a:t>Mac Y, VNID 10000 -&gt; VTEP D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729683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97242" y="3774219"/>
            <a:ext cx="210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Y, vlan 100 -&gt; 1/7</a:t>
            </a:r>
          </a:p>
          <a:p>
            <a:r>
              <a:rPr lang="fr-FR" sz="1100">
                <a:solidFill>
                  <a:schemeClr val="bg1"/>
                </a:solidFill>
              </a:rPr>
              <a:t>Mac X, VNID 10000-&gt; VTEP 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27503" y="3337095"/>
            <a:ext cx="823429" cy="183232"/>
            <a:chOff x="5727503" y="3337095"/>
            <a:chExt cx="823429" cy="183232"/>
          </a:xfrm>
        </p:grpSpPr>
        <p:sp>
          <p:nvSpPr>
            <p:cNvPr id="109" name="Rounded Rectangle 108"/>
            <p:cNvSpPr/>
            <p:nvPr/>
          </p:nvSpPr>
          <p:spPr>
            <a:xfrm>
              <a:off x="5727503" y="3337095"/>
              <a:ext cx="353350" cy="179720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080853" y="3337095"/>
              <a:ext cx="470079" cy="183232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82466" y="3337095"/>
            <a:ext cx="470079" cy="183232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105" y="3581708"/>
            <a:ext cx="535638" cy="25229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914" y="3581708"/>
            <a:ext cx="535638" cy="252293"/>
          </a:xfrm>
          <a:prstGeom prst="rect">
            <a:avLst/>
          </a:prstGeom>
        </p:spPr>
      </p:pic>
      <p:cxnSp>
        <p:nvCxnSpPr>
          <p:cNvPr id="125" name="Straight Connector 124"/>
          <p:cNvCxnSpPr>
            <a:stCxn id="124" idx="0"/>
            <a:endCxn id="11" idx="2"/>
          </p:cNvCxnSpPr>
          <p:nvPr/>
        </p:nvCxnSpPr>
        <p:spPr>
          <a:xfrm flipH="1" flipV="1">
            <a:off x="4925780" y="3275714"/>
            <a:ext cx="1953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924929" y="3275714"/>
            <a:ext cx="0" cy="309784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4372945" y="3337095"/>
            <a:ext cx="470079" cy="183232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46217">
            <a:off x="3572881" y="2451614"/>
            <a:ext cx="888245" cy="18352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25458">
            <a:off x="4915108" y="2426486"/>
            <a:ext cx="888245" cy="19432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508445" y="2460503"/>
            <a:ext cx="888245" cy="19432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46217">
            <a:off x="3727805" y="2598477"/>
            <a:ext cx="888245" cy="183521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 rot="16200000">
            <a:off x="3250563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5319698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4631574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914" y="4651869"/>
            <a:ext cx="535638" cy="252293"/>
          </a:xfrm>
          <a:prstGeom prst="rect">
            <a:avLst/>
          </a:prstGeom>
        </p:spPr>
      </p:pic>
      <p:cxnSp>
        <p:nvCxnSpPr>
          <p:cNvPr id="128" name="Straight Connector 127"/>
          <p:cNvCxnSpPr/>
          <p:nvPr/>
        </p:nvCxnSpPr>
        <p:spPr>
          <a:xfrm flipH="1" flipV="1">
            <a:off x="4925780" y="4345875"/>
            <a:ext cx="1953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ounded Rectangle 128"/>
          <p:cNvSpPr/>
          <p:nvPr/>
        </p:nvSpPr>
        <p:spPr>
          <a:xfrm>
            <a:off x="219398" y="2472231"/>
            <a:ext cx="2224062" cy="2235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86957" y="2443152"/>
            <a:ext cx="2015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VNID 10000 -&gt; VTEPs C &amp; D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741122" y="2472231"/>
            <a:ext cx="2224062" cy="2235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08681" y="2443152"/>
            <a:ext cx="1936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VNID 10000 -&gt; VTEP A &amp; C</a:t>
            </a:r>
          </a:p>
        </p:txBody>
      </p:sp>
    </p:spTree>
    <p:extLst>
      <p:ext uri="{BB962C8B-B14F-4D97-AF65-F5344CB8AC3E}">
        <p14:creationId xmlns:p14="http://schemas.microsoft.com/office/powerpoint/2010/main" val="90811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contrôle flood and learn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6957" y="2994166"/>
            <a:ext cx="2256503" cy="527086"/>
            <a:chOff x="186957" y="2994166"/>
            <a:chExt cx="2256503" cy="527086"/>
          </a:xfrm>
        </p:grpSpPr>
        <p:sp>
          <p:nvSpPr>
            <p:cNvPr id="5" name="Rounded Rectangle 4"/>
            <p:cNvSpPr/>
            <p:nvPr/>
          </p:nvSpPr>
          <p:spPr>
            <a:xfrm>
              <a:off x="219398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6957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1/4, vlan 100 -&gt; VNID 10000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97242" y="2994166"/>
            <a:ext cx="2256503" cy="527086"/>
            <a:chOff x="6697242" y="2994166"/>
            <a:chExt cx="2256503" cy="527086"/>
          </a:xfrm>
        </p:grpSpPr>
        <p:sp>
          <p:nvSpPr>
            <p:cNvPr id="71" name="Rounded Rectangle 70"/>
            <p:cNvSpPr/>
            <p:nvPr/>
          </p:nvSpPr>
          <p:spPr>
            <a:xfrm>
              <a:off x="6729683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7242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1/7, vlan 100 -&gt; VNID 10000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85757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853103" y="4100988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accent1"/>
                </a:solidFill>
              </a:rPr>
              <a:t>VXLAN VNID 10000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cxnSp>
        <p:nvCxnSpPr>
          <p:cNvPr id="22" name="Straight Connector 21"/>
          <p:cNvCxnSpPr>
            <a:stCxn id="9" idx="0"/>
            <a:endCxn id="14" idx="2"/>
          </p:cNvCxnSpPr>
          <p:nvPr/>
        </p:nvCxnSpPr>
        <p:spPr>
          <a:xfrm flipV="1">
            <a:off x="3547310" y="1991143"/>
            <a:ext cx="1378470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4" idx="2"/>
            <a:endCxn id="12" idx="0"/>
          </p:cNvCxnSpPr>
          <p:nvPr/>
        </p:nvCxnSpPr>
        <p:spPr>
          <a:xfrm>
            <a:off x="4925780" y="1991143"/>
            <a:ext cx="689235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611924" y="3275714"/>
            <a:ext cx="0" cy="309784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0"/>
            <a:endCxn id="59" idx="2"/>
          </p:cNvCxnSpPr>
          <p:nvPr/>
        </p:nvCxnSpPr>
        <p:spPr>
          <a:xfrm flipV="1">
            <a:off x="3547310" y="3257709"/>
            <a:ext cx="0" cy="323999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19398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729683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27503" y="3337095"/>
            <a:ext cx="823429" cy="183232"/>
            <a:chOff x="5727503" y="3337095"/>
            <a:chExt cx="823429" cy="183232"/>
          </a:xfrm>
        </p:grpSpPr>
        <p:sp>
          <p:nvSpPr>
            <p:cNvPr id="109" name="Rounded Rectangle 108"/>
            <p:cNvSpPr/>
            <p:nvPr/>
          </p:nvSpPr>
          <p:spPr>
            <a:xfrm>
              <a:off x="5727503" y="3337095"/>
              <a:ext cx="353350" cy="179720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lIns="45720" rIns="45720" rtlCol="0" anchor="ctr">
              <a:spAutoFit/>
            </a:bodyPr>
            <a:lstStyle/>
            <a:p>
              <a:pPr algn="ctr"/>
              <a:r>
                <a:rPr lang="fr-FR" sz="1100" dirty="0" err="1" smtClean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080853" y="3337095"/>
              <a:ext cx="470079" cy="183232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bg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82466" y="3337095"/>
            <a:ext cx="470079" cy="183232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cxnSp>
        <p:nvCxnSpPr>
          <p:cNvPr id="95" name="Straight Connector 94"/>
          <p:cNvCxnSpPr>
            <a:stCxn id="11" idx="0"/>
            <a:endCxn id="14" idx="2"/>
          </p:cNvCxnSpPr>
          <p:nvPr/>
        </p:nvCxnSpPr>
        <p:spPr>
          <a:xfrm flipV="1">
            <a:off x="4925780" y="1991143"/>
            <a:ext cx="0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" idx="0"/>
            <a:endCxn id="13" idx="2"/>
          </p:cNvCxnSpPr>
          <p:nvPr/>
        </p:nvCxnSpPr>
        <p:spPr>
          <a:xfrm flipV="1">
            <a:off x="3547310" y="1991143"/>
            <a:ext cx="689235" cy="1007272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487064" y="1544128"/>
            <a:ext cx="20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MDT pour 225.1.1.1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5012568" y="1734233"/>
            <a:ext cx="1494523" cy="333241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46217">
            <a:off x="3795060" y="2434362"/>
            <a:ext cx="888245" cy="1835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105" y="3581708"/>
            <a:ext cx="535638" cy="25229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914" y="3581708"/>
            <a:ext cx="535638" cy="252293"/>
          </a:xfrm>
          <a:prstGeom prst="rect">
            <a:avLst/>
          </a:prstGeom>
        </p:spPr>
      </p:pic>
      <p:cxnSp>
        <p:nvCxnSpPr>
          <p:cNvPr id="125" name="Straight Connector 124"/>
          <p:cNvCxnSpPr>
            <a:stCxn id="124" idx="0"/>
            <a:endCxn id="11" idx="2"/>
          </p:cNvCxnSpPr>
          <p:nvPr/>
        </p:nvCxnSpPr>
        <p:spPr>
          <a:xfrm flipH="1" flipV="1">
            <a:off x="4925780" y="3275714"/>
            <a:ext cx="1953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4372945" y="3337095"/>
            <a:ext cx="470079" cy="183232"/>
          </a:xfrm>
          <a:prstGeom prst="round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86957" y="3774219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X, vlan 100 -&gt; 1/7</a:t>
            </a:r>
          </a:p>
          <a:p>
            <a:r>
              <a:rPr lang="fr-FR" sz="1100">
                <a:solidFill>
                  <a:schemeClr val="bg1"/>
                </a:solidFill>
              </a:rPr>
              <a:t>Mac Y, VNID 10000 -&gt; VTEP D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97242" y="3774219"/>
            <a:ext cx="210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Y, vlan 100 -&gt; 1/7</a:t>
            </a:r>
          </a:p>
          <a:p>
            <a:r>
              <a:rPr lang="fr-FR" sz="1100" b="1">
                <a:solidFill>
                  <a:schemeClr val="accent4"/>
                </a:solidFill>
              </a:rPr>
              <a:t>Mac X, VNID 10000-&gt; VTEP A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914" y="4651869"/>
            <a:ext cx="535638" cy="252293"/>
          </a:xfrm>
          <a:prstGeom prst="rect">
            <a:avLst/>
          </a:prstGeom>
        </p:spPr>
      </p:pic>
      <p:cxnSp>
        <p:nvCxnSpPr>
          <p:cNvPr id="83" name="Straight Connector 82"/>
          <p:cNvCxnSpPr>
            <a:stCxn id="74" idx="0"/>
          </p:cNvCxnSpPr>
          <p:nvPr/>
        </p:nvCxnSpPr>
        <p:spPr>
          <a:xfrm flipH="1" flipV="1">
            <a:off x="4925780" y="4345875"/>
            <a:ext cx="1953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924929" y="3275714"/>
            <a:ext cx="0" cy="309784"/>
          </a:xfrm>
          <a:prstGeom prst="line">
            <a:avLst/>
          </a:prstGeom>
          <a:ln w="38100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6200000">
            <a:off x="3250563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5319698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631574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5458">
            <a:off x="4915108" y="2426486"/>
            <a:ext cx="888245" cy="19432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508445" y="2460503"/>
            <a:ext cx="888245" cy="194327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219398" y="2472231"/>
            <a:ext cx="2224062" cy="2235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6957" y="2443152"/>
            <a:ext cx="1745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VNID 10000 -&gt; 225.1.1.1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741122" y="2472231"/>
            <a:ext cx="2224062" cy="22353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08681" y="2443152"/>
            <a:ext cx="1745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VNID 10000 -&gt; 225.1.1.1</a:t>
            </a:r>
          </a:p>
        </p:txBody>
      </p:sp>
    </p:spTree>
    <p:extLst>
      <p:ext uri="{BB962C8B-B14F-4D97-AF65-F5344CB8AC3E}">
        <p14:creationId xmlns:p14="http://schemas.microsoft.com/office/powerpoint/2010/main" val="62463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contrôle MP-BGP EVPN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6957" y="2994166"/>
            <a:ext cx="2256503" cy="527086"/>
            <a:chOff x="186957" y="2994166"/>
            <a:chExt cx="2256503" cy="527086"/>
          </a:xfrm>
        </p:grpSpPr>
        <p:sp>
          <p:nvSpPr>
            <p:cNvPr id="5" name="Rounded Rectangle 4"/>
            <p:cNvSpPr/>
            <p:nvPr/>
          </p:nvSpPr>
          <p:spPr>
            <a:xfrm>
              <a:off x="219398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6957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1/4, vlan 100 -&gt; VNID 10000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97242" y="2994166"/>
            <a:ext cx="2256503" cy="527086"/>
            <a:chOff x="6697242" y="2994166"/>
            <a:chExt cx="2256503" cy="527086"/>
          </a:xfrm>
        </p:grpSpPr>
        <p:sp>
          <p:nvSpPr>
            <p:cNvPr id="71" name="Rounded Rectangle 70"/>
            <p:cNvSpPr/>
            <p:nvPr/>
          </p:nvSpPr>
          <p:spPr>
            <a:xfrm>
              <a:off x="6729683" y="2994166"/>
              <a:ext cx="2224062" cy="527086"/>
            </a:xfrm>
            <a:prstGeom prst="round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7242" y="2996099"/>
              <a:ext cx="2246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>
                  <a:solidFill>
                    <a:schemeClr val="bg1"/>
                  </a:solidFill>
                </a:rPr>
                <a:t>port 1/7, vlan 100 -&gt; VNID 10000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90946" y="1778000"/>
            <a:ext cx="2489370" cy="1400628"/>
            <a:chOff x="3446973" y="1778000"/>
            <a:chExt cx="2448389" cy="1400628"/>
          </a:xfrm>
        </p:grpSpPr>
        <p:sp>
          <p:nvSpPr>
            <p:cNvPr id="66" name="Cloud"/>
            <p:cNvSpPr>
              <a:spLocks noChangeAspect="1" noEditPoints="1" noChangeArrowheads="1"/>
            </p:cNvSpPr>
            <p:nvPr/>
          </p:nvSpPr>
          <p:spPr bwMode="auto">
            <a:xfrm>
              <a:off x="3446973" y="1778000"/>
              <a:ext cx="2448389" cy="1400628"/>
            </a:xfrm>
            <a:custGeom>
              <a:avLst/>
              <a:gdLst>
                <a:gd name="T0" fmla="*/ 312677596 w 21600"/>
                <a:gd name="T1" fmla="*/ 203613264 h 21600"/>
                <a:gd name="T2" fmla="*/ 312677596 w 21600"/>
                <a:gd name="T3" fmla="*/ 203613264 h 21600"/>
                <a:gd name="T4" fmla="*/ 312677596 w 21600"/>
                <a:gd name="T5" fmla="*/ 203613264 h 21600"/>
                <a:gd name="T6" fmla="*/ 312677596 w 21600"/>
                <a:gd name="T7" fmla="*/ 2036132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59 h 21600"/>
                <a:gd name="T14" fmla="*/ 17088 w 21600"/>
                <a:gd name="T15" fmla="*/ 173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/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" name="Straight Connector 17"/>
            <p:cNvCxnSpPr>
              <a:stCxn id="9" idx="0"/>
              <a:endCxn id="13" idx="2"/>
            </p:cNvCxnSpPr>
            <p:nvPr/>
          </p:nvCxnSpPr>
          <p:spPr>
            <a:xfrm flipV="1">
              <a:off x="3699117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0"/>
              <a:endCxn id="14" idx="2"/>
            </p:cNvCxnSpPr>
            <p:nvPr/>
          </p:nvCxnSpPr>
          <p:spPr>
            <a:xfrm flipV="1">
              <a:off x="3699117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0"/>
              <a:endCxn id="13" idx="2"/>
            </p:cNvCxnSpPr>
            <p:nvPr/>
          </p:nvCxnSpPr>
          <p:spPr>
            <a:xfrm flipV="1">
              <a:off x="4377005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14" idx="2"/>
            </p:cNvCxnSpPr>
            <p:nvPr/>
          </p:nvCxnSpPr>
          <p:spPr>
            <a:xfrm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0"/>
              <a:endCxn id="13" idx="2"/>
            </p:cNvCxnSpPr>
            <p:nvPr/>
          </p:nvCxnSpPr>
          <p:spPr>
            <a:xfrm flipH="1" flipV="1">
              <a:off x="4377005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0"/>
              <a:endCxn id="14" idx="2"/>
            </p:cNvCxnSpPr>
            <p:nvPr/>
          </p:nvCxnSpPr>
          <p:spPr>
            <a:xfrm flipV="1">
              <a:off x="5054894" y="1991143"/>
              <a:ext cx="0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2" idx="0"/>
              <a:endCxn id="14" idx="2"/>
            </p:cNvCxnSpPr>
            <p:nvPr/>
          </p:nvCxnSpPr>
          <p:spPr>
            <a:xfrm flipH="1" flipV="1">
              <a:off x="5054894" y="1991143"/>
              <a:ext cx="677889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13" idx="2"/>
            </p:cNvCxnSpPr>
            <p:nvPr/>
          </p:nvCxnSpPr>
          <p:spPr>
            <a:xfrm flipH="1" flipV="1">
              <a:off x="4377005" y="1991143"/>
              <a:ext cx="1355777" cy="1007272"/>
            </a:xfrm>
            <a:prstGeom prst="line">
              <a:avLst/>
            </a:prstGeom>
            <a:ln w="12700" cmpd="sng">
              <a:solidFill>
                <a:schemeClr val="bg2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3581708"/>
            <a:ext cx="523106" cy="25776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3585498"/>
            <a:ext cx="523106" cy="253972"/>
          </a:xfrm>
          <a:prstGeom prst="rect">
            <a:avLst/>
          </a:prstGeom>
        </p:spPr>
      </p:pic>
      <p:cxnSp>
        <p:nvCxnSpPr>
          <p:cNvPr id="78" name="Straight Connector 77"/>
          <p:cNvCxnSpPr>
            <a:stCxn id="75" idx="0"/>
            <a:endCxn id="9" idx="2"/>
          </p:cNvCxnSpPr>
          <p:nvPr/>
        </p:nvCxnSpPr>
        <p:spPr>
          <a:xfrm flipV="1">
            <a:off x="3547310" y="3275714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0"/>
            <a:endCxn id="12" idx="2"/>
          </p:cNvCxnSpPr>
          <p:nvPr/>
        </p:nvCxnSpPr>
        <p:spPr>
          <a:xfrm flipV="1">
            <a:off x="5615015" y="3275714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57" y="4646400"/>
            <a:ext cx="523106" cy="25776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62" y="4650190"/>
            <a:ext cx="523106" cy="253972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101" idx="0"/>
          </p:cNvCxnSpPr>
          <p:nvPr/>
        </p:nvCxnSpPr>
        <p:spPr>
          <a:xfrm flipV="1">
            <a:off x="3547310" y="4340406"/>
            <a:ext cx="0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0"/>
          </p:cNvCxnSpPr>
          <p:nvPr/>
        </p:nvCxnSpPr>
        <p:spPr>
          <a:xfrm flipV="1">
            <a:off x="5615015" y="4340406"/>
            <a:ext cx="0" cy="30978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167743" y="4340406"/>
            <a:ext cx="2808515" cy="0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85757" y="1651607"/>
            <a:ext cx="2579855" cy="154879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mpd="sng">
            <a:noFil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61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96" y="1400261"/>
            <a:ext cx="511568" cy="5908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3853103" y="4100988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accent1"/>
                </a:solidFill>
              </a:rPr>
              <a:t>VXLAN VNID 10000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3250563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2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76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6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31" y="2998415"/>
            <a:ext cx="511568" cy="2772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352545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1780" y="3096126"/>
            <a:ext cx="38953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7008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6243" y="3096126"/>
            <a:ext cx="39754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050">
                <a:solidFill>
                  <a:schemeClr val="bg1"/>
                </a:solidFill>
              </a:rPr>
              <a:t>Leaf D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19398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729683" y="3806790"/>
            <a:ext cx="2224062" cy="52708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 err="1" smtClean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105" y="3581708"/>
            <a:ext cx="535638" cy="25229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914" y="3581708"/>
            <a:ext cx="535638" cy="252293"/>
          </a:xfrm>
          <a:prstGeom prst="rect">
            <a:avLst/>
          </a:prstGeom>
        </p:spPr>
      </p:pic>
      <p:cxnSp>
        <p:nvCxnSpPr>
          <p:cNvPr id="125" name="Straight Connector 124"/>
          <p:cNvCxnSpPr>
            <a:stCxn id="124" idx="0"/>
            <a:endCxn id="11" idx="2"/>
          </p:cNvCxnSpPr>
          <p:nvPr/>
        </p:nvCxnSpPr>
        <p:spPr>
          <a:xfrm flipH="1" flipV="1">
            <a:off x="4925780" y="3275714"/>
            <a:ext cx="1953" cy="305994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86957" y="3774219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X, vlan 100 -&gt; 1/7</a:t>
            </a:r>
          </a:p>
          <a:p>
            <a:r>
              <a:rPr lang="fr-FR" sz="1100" b="1">
                <a:solidFill>
                  <a:schemeClr val="accent4"/>
                </a:solidFill>
              </a:rPr>
              <a:t>Mac Y, VNID 10000 -&gt; VTEP D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97242" y="3774219"/>
            <a:ext cx="210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Mac Y, vlan 100 -&gt; 1/7</a:t>
            </a:r>
          </a:p>
          <a:p>
            <a:r>
              <a:rPr lang="fr-FR" sz="1100" b="1">
                <a:solidFill>
                  <a:schemeClr val="accent4"/>
                </a:solidFill>
              </a:rPr>
              <a:t>Mac X, VNID 10000-&gt; VTEP A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5319698" y="439252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100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66125" y="1657696"/>
            <a:ext cx="340839" cy="306467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RR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753945" y="1657696"/>
            <a:ext cx="340839" cy="306467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lIns="45720" rIns="45720" rtlCol="0" anchor="ctr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RR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3547309" y="1982168"/>
            <a:ext cx="561344" cy="1016737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604840" y="1990163"/>
            <a:ext cx="1152430" cy="100776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205241" y="1991633"/>
            <a:ext cx="0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236544" y="1989673"/>
            <a:ext cx="628946" cy="100923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321369" y="1990653"/>
            <a:ext cx="604412" cy="100825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963879" y="1991633"/>
            <a:ext cx="0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041155" y="1988164"/>
            <a:ext cx="573861" cy="101074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414212" y="1990653"/>
            <a:ext cx="1136735" cy="1007272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722261" y="1736851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sessions MP-BGP</a:t>
            </a:r>
          </a:p>
        </p:txBody>
      </p:sp>
      <p:cxnSp>
        <p:nvCxnSpPr>
          <p:cNvPr id="106" name="Straight Arrow Connector 105"/>
          <p:cNvCxnSpPr>
            <a:stCxn id="100" idx="1"/>
          </p:cNvCxnSpPr>
          <p:nvPr/>
        </p:nvCxnSpPr>
        <p:spPr>
          <a:xfrm flipH="1">
            <a:off x="5247766" y="1906128"/>
            <a:ext cx="1474495" cy="354069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0" idx="1"/>
          </p:cNvCxnSpPr>
          <p:nvPr/>
        </p:nvCxnSpPr>
        <p:spPr>
          <a:xfrm flipH="1">
            <a:off x="5129307" y="1906128"/>
            <a:ext cx="1592954" cy="703644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lg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9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- FY14 - 16-9 - FR - v3">
  <a:themeElements>
    <a:clrScheme name="FY11 Template - Color Theme - v3">
      <a:dk1>
        <a:srgbClr val="435153"/>
      </a:dk1>
      <a:lt1>
        <a:sysClr val="window" lastClr="FFFFFF"/>
      </a:lt1>
      <a:dk2>
        <a:srgbClr val="0096D6"/>
      </a:dk2>
      <a:lt2>
        <a:srgbClr val="D81F28"/>
      </a:lt2>
      <a:accent1>
        <a:srgbClr val="652D89"/>
      </a:accent1>
      <a:accent2>
        <a:srgbClr val="00A88C"/>
      </a:accent2>
      <a:accent3>
        <a:srgbClr val="F58025"/>
      </a:accent3>
      <a:accent4>
        <a:srgbClr val="FFFF4F"/>
      </a:accent4>
      <a:accent5>
        <a:srgbClr val="A6A8AB"/>
      </a:accent5>
      <a:accent6>
        <a:srgbClr val="DE83B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mpd="sng">
          <a:solidFill>
            <a:schemeClr val="tx1"/>
          </a:solidFill>
          <a:headEnd type="none"/>
          <a:tailEnd type="none"/>
        </a:ln>
        <a:effectLst/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9050" cmpd="sng">
          <a:solidFill>
            <a:schemeClr val="tx2"/>
          </a:solidFill>
          <a:prstDash val="solid"/>
          <a:headEnd type="none" w="lg" len="lg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E70D091-18C1-7644-8657-B62F193F26A2}" vid="{C23CAAAF-4314-2A42-9440-CD2401781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FY17 - Template - French - POTX</Template>
  <TotalTime>188</TotalTime>
  <Words>703</Words>
  <Application>Microsoft Macintosh PowerPoint</Application>
  <PresentationFormat>On-screen Show (16:9)</PresentationFormat>
  <Paragraphs>206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CiscoSans ExtraLight</vt:lpstr>
      <vt:lpstr>CiscoSansTT ExtraLight</vt:lpstr>
      <vt:lpstr>Courier</vt:lpstr>
      <vt:lpstr>Lucida Grande</vt:lpstr>
      <vt:lpstr>Arial</vt:lpstr>
      <vt:lpstr>Powerpoint template - FY14 - 16-9 - FR - v3</vt:lpstr>
      <vt:lpstr>VXLAN</vt:lpstr>
      <vt:lpstr>Propagation d’un vlan à l’intérieur d’un réseau vPC</vt:lpstr>
      <vt:lpstr>Fabric VXLAN</vt:lpstr>
      <vt:lpstr>Le segment VNID remplace le vlan dans la fabric VXLAN</vt:lpstr>
      <vt:lpstr>Exemple dataplane unicast L2</vt:lpstr>
      <vt:lpstr>Exemple dataplane BUM L2 en multicast</vt:lpstr>
      <vt:lpstr>Exemple dataplane BUM L2 avec ingress replication</vt:lpstr>
      <vt:lpstr>Plan de contrôle flood and learn</vt:lpstr>
      <vt:lpstr>Plan de contrôle MP-BGP EVPN</vt:lpstr>
      <vt:lpstr>Exemple de configuration pour un VNID et un leaf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VXLAN</dc:title>
  <dc:creator>François Couderc</dc:creator>
  <cp:lastModifiedBy>François Couderc</cp:lastModifiedBy>
  <cp:revision>29</cp:revision>
  <dcterms:created xsi:type="dcterms:W3CDTF">2017-05-10T15:59:40Z</dcterms:created>
  <dcterms:modified xsi:type="dcterms:W3CDTF">2017-05-16T11:29:17Z</dcterms:modified>
</cp:coreProperties>
</file>