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tiff" ContentType="image/tiff"/>
  <Default Extension="emf" ContentType="image/x-emf"/>
  <Default Extension="jpeg" ContentType="image/jpeg"/>
  <Default Extension="rels" ContentType="application/vnd.openxmlformats-package.relationships+xml"/>
  <Default Extension="wdp" ContentType="image/vnd.ms-photo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3" r:id="rId16"/>
    <p:sldId id="272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99" r:id="rId25"/>
    <p:sldId id="300" r:id="rId26"/>
    <p:sldId id="301" r:id="rId27"/>
    <p:sldId id="302" r:id="rId28"/>
    <p:sldId id="303" r:id="rId29"/>
    <p:sldId id="304" r:id="rId30"/>
    <p:sldId id="306" r:id="rId31"/>
    <p:sldId id="307" r:id="rId32"/>
    <p:sldId id="305" r:id="rId33"/>
    <p:sldId id="258" r:id="rId34"/>
    <p:sldId id="257" r:id="rId35"/>
  </p:sldIdLst>
  <p:sldSz cx="9144000" cy="5143500" type="screen16x9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DAB7"/>
    <a:srgbClr val="ABCFEB"/>
    <a:srgbClr val="35A2D6"/>
    <a:srgbClr val="E1E1E1"/>
    <a:srgbClr val="DEE3E8"/>
    <a:srgbClr val="BAC2CC"/>
    <a:srgbClr val="193877"/>
    <a:srgbClr val="2E5FA6"/>
    <a:srgbClr val="3498D0"/>
    <a:srgbClr val="359D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89"/>
    <p:restoredTop sz="94493" autoAdjust="0"/>
  </p:normalViewPr>
  <p:slideViewPr>
    <p:cSldViewPr snapToGrid="0">
      <p:cViewPr varScale="1">
        <p:scale>
          <a:sx n="193" d="100"/>
          <a:sy n="193" d="100"/>
        </p:scale>
        <p:origin x="208" y="23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handoutMaster" Target="handoutMasters/handoutMaster1.xml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FB28AE-B10C-2344-AB54-C86845C9B90C}" type="datetimeFigureOut">
              <a:rPr lang="en-US" smtClean="0"/>
              <a:t>5/19/17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5B2511-A817-4D44-BD3E-CEC220F889C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58477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70434C-81CA-8C4E-BE0A-76C21DE64238}" type="datetimeFigureOut">
              <a:rPr lang="en-US" smtClean="0"/>
              <a:t>5/19/17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B1CB30-3C7B-8847-84CC-D48E64F6E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019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1CB30-3C7B-8847-84CC-D48E64F6E08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958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1CB30-3C7B-8847-84CC-D48E64F6E08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6544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1CB30-3C7B-8847-84CC-D48E64F6E08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4169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1CB30-3C7B-8847-84CC-D48E64F6E08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0532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1CB30-3C7B-8847-84CC-D48E64F6E08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9109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1CB30-3C7B-8847-84CC-D48E64F6E08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5382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1CB30-3C7B-8847-84CC-D48E64F6E08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039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1CB30-3C7B-8847-84CC-D48E64F6E084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72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tiff"/><Relationship Id="rId3" Type="http://schemas.openxmlformats.org/officeDocument/2006/relationships/image" Target="../media/image6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1168" y="-21168"/>
            <a:ext cx="9216000" cy="519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Title 1"/>
          <p:cNvSpPr>
            <a:spLocks noGrp="1"/>
          </p:cNvSpPr>
          <p:nvPr>
            <p:ph type="ctrTitle" hasCustomPrompt="1"/>
          </p:nvPr>
        </p:nvSpPr>
        <p:spPr>
          <a:xfrm>
            <a:off x="221394" y="1136706"/>
            <a:ext cx="8688561" cy="1160322"/>
          </a:xfrm>
          <a:prstGeom prst="rect">
            <a:avLst/>
          </a:prstGeom>
        </p:spPr>
        <p:txBody>
          <a:bodyPr wrap="square">
            <a:normAutofit/>
          </a:bodyPr>
          <a:lstStyle>
            <a:lvl1pPr>
              <a:lnSpc>
                <a:spcPct val="90000"/>
              </a:lnSpc>
              <a:defRPr sz="5400" b="0" i="0" spc="-200" baseline="0">
                <a:solidFill>
                  <a:schemeClr val="bg1"/>
                </a:solidFill>
                <a:latin typeface="+mj-lt"/>
                <a:cs typeface="Arial"/>
              </a:defRPr>
            </a:lvl1pPr>
          </a:lstStyle>
          <a:p>
            <a:r>
              <a:rPr lang="fr-FR" noProof="0" dirty="0" smtClean="0"/>
              <a:t>Titre de la présentation</a:t>
            </a:r>
            <a:endParaRPr lang="fr-FR" noProof="0" dirty="0"/>
          </a:p>
        </p:txBody>
      </p:sp>
      <p:sp>
        <p:nvSpPr>
          <p:cNvPr id="51" name="Text Placeholder 38"/>
          <p:cNvSpPr>
            <a:spLocks noGrp="1"/>
          </p:cNvSpPr>
          <p:nvPr>
            <p:ph type="body" sz="quarter" idx="10" hasCustomPrompt="1"/>
          </p:nvPr>
        </p:nvSpPr>
        <p:spPr>
          <a:xfrm>
            <a:off x="6733617" y="4623781"/>
            <a:ext cx="2341462" cy="311525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buFontTx/>
              <a:buNone/>
              <a:defRPr sz="1200" baseline="0">
                <a:solidFill>
                  <a:schemeClr val="bg1"/>
                </a:solidFill>
                <a:latin typeface="+mn-lt"/>
                <a:cs typeface="Arial"/>
              </a:defRPr>
            </a:lvl1pPr>
          </a:lstStyle>
          <a:p>
            <a:pPr lvl="0"/>
            <a:r>
              <a:rPr lang="fr-FR" noProof="0" dirty="0" smtClean="0"/>
              <a:t>Version &amp; Date</a:t>
            </a:r>
          </a:p>
        </p:txBody>
      </p:sp>
      <p:sp>
        <p:nvSpPr>
          <p:cNvPr id="52" name="Text Placeholder 37"/>
          <p:cNvSpPr>
            <a:spLocks noGrp="1"/>
          </p:cNvSpPr>
          <p:nvPr>
            <p:ph type="body" sz="quarter" idx="11" hasCustomPrompt="1"/>
          </p:nvPr>
        </p:nvSpPr>
        <p:spPr>
          <a:xfrm>
            <a:off x="220663" y="2447563"/>
            <a:ext cx="8689291" cy="9477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Tx/>
              <a:buNone/>
              <a:defRPr sz="3600" b="0" i="0" baseline="0">
                <a:solidFill>
                  <a:schemeClr val="bg1"/>
                </a:solidFill>
                <a:latin typeface="+mj-lt"/>
                <a:cs typeface="Arial"/>
              </a:defRPr>
            </a:lvl1pPr>
          </a:lstStyle>
          <a:p>
            <a:pPr lvl="0"/>
            <a:r>
              <a:rPr lang="fr-FR" noProof="0" dirty="0" smtClean="0"/>
              <a:t>Sous titre de la présentation</a:t>
            </a:r>
          </a:p>
        </p:txBody>
      </p:sp>
      <p:sp>
        <p:nvSpPr>
          <p:cNvPr id="9" name="Text Placeholder 38"/>
          <p:cNvSpPr>
            <a:spLocks noGrp="1"/>
          </p:cNvSpPr>
          <p:nvPr>
            <p:ph type="body" sz="quarter" idx="12" hasCustomPrompt="1"/>
          </p:nvPr>
        </p:nvSpPr>
        <p:spPr>
          <a:xfrm>
            <a:off x="221394" y="3850394"/>
            <a:ext cx="3436064" cy="1084912"/>
          </a:xfrm>
          <a:prstGeom prst="rect">
            <a:avLst/>
          </a:prstGeom>
        </p:spPr>
        <p:txBody>
          <a:bodyPr>
            <a:noAutofit/>
          </a:bodyPr>
          <a:lstStyle>
            <a:lvl1pPr marL="0" algn="l">
              <a:spcBef>
                <a:spcPts val="240"/>
              </a:spcBef>
              <a:buFontTx/>
              <a:buNone/>
              <a:defRPr sz="1200" baseline="0">
                <a:solidFill>
                  <a:schemeClr val="bg1"/>
                </a:solidFill>
                <a:latin typeface="+mn-lt"/>
                <a:cs typeface="Arial"/>
              </a:defRPr>
            </a:lvl1pPr>
          </a:lstStyle>
          <a:p>
            <a:pPr lvl="0"/>
            <a:r>
              <a:rPr lang="fr-FR" noProof="0" dirty="0" smtClean="0"/>
              <a:t>Nom Prénom</a:t>
            </a:r>
          </a:p>
          <a:p>
            <a:pPr lvl="0"/>
            <a:r>
              <a:rPr lang="fr-FR" noProof="0" dirty="0" smtClean="0"/>
              <a:t>Titre 1</a:t>
            </a:r>
          </a:p>
          <a:p>
            <a:pPr lvl="0"/>
            <a:r>
              <a:rPr lang="fr-FR" noProof="0" dirty="0" smtClean="0"/>
              <a:t>Titre 2</a:t>
            </a:r>
          </a:p>
          <a:p>
            <a:pPr lvl="0"/>
            <a:r>
              <a:rPr lang="fr-FR" noProof="0" dirty="0" smtClean="0"/>
              <a:t>Département</a:t>
            </a:r>
          </a:p>
          <a:p>
            <a:pPr lvl="0"/>
            <a:r>
              <a:rPr lang="fr-FR" noProof="0" dirty="0" smtClean="0"/>
              <a:t>Email @</a:t>
            </a:r>
          </a:p>
        </p:txBody>
      </p:sp>
      <p:pic>
        <p:nvPicPr>
          <p:cNvPr id="10" name="Picture 9" descr="logo_black.ai"/>
          <p:cNvPicPr>
            <a:picLocks noChangeAspect="1"/>
          </p:cNvPicPr>
          <p:nvPr userDrawn="1"/>
        </p:nvPicPr>
        <p:blipFill>
          <a:blip r:embed="rId3">
            <a:alphaModFix/>
            <a:duotone>
              <a:schemeClr val="bg2">
                <a:shade val="45000"/>
                <a:satMod val="135000"/>
              </a:schemeClr>
              <a:prstClr val="white"/>
            </a:duotone>
            <a:lum bright="100000" contras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634" y="204062"/>
            <a:ext cx="949596" cy="58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9475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5722" y="1941554"/>
            <a:ext cx="8473722" cy="2847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47123" y="543923"/>
            <a:ext cx="8463502" cy="451406"/>
          </a:xfrm>
          <a:prstGeom prst="rect">
            <a:avLst/>
          </a:prstGeom>
        </p:spPr>
        <p:txBody>
          <a:bodyPr lIns="0" rIns="0">
            <a:spAutoFit/>
          </a:bodyPr>
          <a:lstStyle>
            <a:lvl1pPr>
              <a:lnSpc>
                <a:spcPct val="90000"/>
              </a:lnSpc>
              <a:defRPr sz="3200" b="0" i="0" spc="-200" baseline="0">
                <a:gradFill flip="none" rotWithShape="1">
                  <a:gsLst>
                    <a:gs pos="0">
                      <a:srgbClr val="3498D0"/>
                    </a:gs>
                    <a:gs pos="100000">
                      <a:srgbClr val="2E5FA6"/>
                    </a:gs>
                  </a:gsLst>
                  <a:lin ang="16200000" scaled="0"/>
                  <a:tileRect/>
                </a:gradFill>
                <a:latin typeface="+mj-lt"/>
                <a:cs typeface="Arial"/>
              </a:defRPr>
            </a:lvl1pPr>
          </a:lstStyle>
          <a:p>
            <a:r>
              <a:rPr lang="fr-FR" noProof="0" dirty="0" smtClean="0"/>
              <a:t>Titre de la section</a:t>
            </a:r>
            <a:endParaRPr lang="fr-FR" noProof="0" dirty="0"/>
          </a:p>
        </p:txBody>
      </p:sp>
      <p:sp>
        <p:nvSpPr>
          <p:cNvPr id="8" name="Text Placeholder 37"/>
          <p:cNvSpPr>
            <a:spLocks noGrp="1"/>
          </p:cNvSpPr>
          <p:nvPr>
            <p:ph type="body" sz="quarter" idx="11" hasCustomPrompt="1"/>
          </p:nvPr>
        </p:nvSpPr>
        <p:spPr>
          <a:xfrm>
            <a:off x="346393" y="1202157"/>
            <a:ext cx="8464232" cy="446276"/>
          </a:xfrm>
          <a:prstGeom prst="rect">
            <a:avLst/>
          </a:prstGeom>
        </p:spPr>
        <p:txBody>
          <a:bodyPr lIns="0" rIns="0">
            <a:spAutoFit/>
          </a:bodyPr>
          <a:lstStyle>
            <a:lvl1pPr>
              <a:spcBef>
                <a:spcPts val="0"/>
              </a:spcBef>
              <a:buFontTx/>
              <a:buNone/>
              <a:defRPr sz="2400" b="0" i="0" baseline="0">
                <a:solidFill>
                  <a:srgbClr val="676767"/>
                </a:solidFill>
                <a:latin typeface="+mj-lt"/>
                <a:cs typeface="Arial"/>
              </a:defRPr>
            </a:lvl1pPr>
          </a:lstStyle>
          <a:p>
            <a:pPr lvl="0"/>
            <a:r>
              <a:rPr lang="fr-FR" noProof="0" dirty="0" smtClean="0"/>
              <a:t>Sous titre de la section</a:t>
            </a:r>
          </a:p>
        </p:txBody>
      </p:sp>
    </p:spTree>
    <p:extLst>
      <p:ext uri="{BB962C8B-B14F-4D97-AF65-F5344CB8AC3E}">
        <p14:creationId xmlns:p14="http://schemas.microsoft.com/office/powerpoint/2010/main" val="304789907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94" y="301037"/>
            <a:ext cx="8518409" cy="2542175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47123" y="3290928"/>
            <a:ext cx="8463502" cy="451406"/>
          </a:xfrm>
          <a:prstGeom prst="rect">
            <a:avLst/>
          </a:prstGeom>
          <a:noFill/>
        </p:spPr>
        <p:txBody>
          <a:bodyPr lIns="0" rIns="0">
            <a:spAutoFit/>
          </a:bodyPr>
          <a:lstStyle>
            <a:lvl1pPr>
              <a:lnSpc>
                <a:spcPct val="90000"/>
              </a:lnSpc>
              <a:defRPr sz="3200" b="0" i="0" spc="-200" baseline="0">
                <a:gradFill flip="none" rotWithShape="1">
                  <a:gsLst>
                    <a:gs pos="0">
                      <a:srgbClr val="3498D0"/>
                    </a:gs>
                    <a:gs pos="100000">
                      <a:srgbClr val="2E5FA6"/>
                    </a:gs>
                  </a:gsLst>
                  <a:lin ang="16200000" scaled="0"/>
                  <a:tileRect/>
                </a:gradFill>
                <a:latin typeface="+mj-lt"/>
                <a:cs typeface="Arial"/>
              </a:defRPr>
            </a:lvl1pPr>
          </a:lstStyle>
          <a:p>
            <a:r>
              <a:rPr lang="fr-FR" noProof="0" dirty="0" smtClean="0"/>
              <a:t>Titre de la section</a:t>
            </a:r>
            <a:endParaRPr lang="fr-FR" noProof="0" dirty="0"/>
          </a:p>
        </p:txBody>
      </p:sp>
      <p:sp>
        <p:nvSpPr>
          <p:cNvPr id="8" name="Text Placeholder 37"/>
          <p:cNvSpPr>
            <a:spLocks noGrp="1"/>
          </p:cNvSpPr>
          <p:nvPr>
            <p:ph type="body" sz="quarter" idx="11" hasCustomPrompt="1"/>
          </p:nvPr>
        </p:nvSpPr>
        <p:spPr>
          <a:xfrm>
            <a:off x="346393" y="3949162"/>
            <a:ext cx="8464232" cy="446276"/>
          </a:xfrm>
          <a:prstGeom prst="rect">
            <a:avLst/>
          </a:prstGeom>
          <a:noFill/>
        </p:spPr>
        <p:txBody>
          <a:bodyPr lIns="0" rIns="0">
            <a:spAutoFit/>
          </a:bodyPr>
          <a:lstStyle>
            <a:lvl1pPr>
              <a:spcBef>
                <a:spcPts val="0"/>
              </a:spcBef>
              <a:buFontTx/>
              <a:buNone/>
              <a:defRPr sz="2400" b="0" i="0" baseline="0">
                <a:solidFill>
                  <a:srgbClr val="676767"/>
                </a:solidFill>
                <a:latin typeface="+mj-lt"/>
                <a:cs typeface="Arial"/>
              </a:defRPr>
            </a:lvl1pPr>
          </a:lstStyle>
          <a:p>
            <a:pPr lvl="0"/>
            <a:r>
              <a:rPr lang="fr-FR" noProof="0" dirty="0" smtClean="0"/>
              <a:t>Sous titre de la section</a:t>
            </a:r>
          </a:p>
        </p:txBody>
      </p:sp>
    </p:spTree>
    <p:extLst>
      <p:ext uri="{BB962C8B-B14F-4D97-AF65-F5344CB8AC3E}">
        <p14:creationId xmlns:p14="http://schemas.microsoft.com/office/powerpoint/2010/main" val="4273058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 flip="none" rotWithShape="1">
                  <a:gsLst>
                    <a:gs pos="0">
                      <a:srgbClr val="3498D0"/>
                    </a:gs>
                    <a:gs pos="100000">
                      <a:srgbClr val="2E5FA6"/>
                    </a:gs>
                  </a:gsLst>
                  <a:lin ang="16200000" scaled="0"/>
                  <a:tileRect/>
                </a:gradFill>
                <a:latin typeface="+mj-lt"/>
                <a:cs typeface="Arial"/>
              </a:defRPr>
            </a:lvl1pPr>
          </a:lstStyle>
          <a:p>
            <a:r>
              <a:rPr lang="fr-FR" noProof="0" dirty="0" smtClean="0"/>
              <a:t>Titre du slide</a:t>
            </a:r>
            <a:endParaRPr lang="fr-FR" noProof="0" dirty="0"/>
          </a:p>
        </p:txBody>
      </p:sp>
      <p:sp>
        <p:nvSpPr>
          <p:cNvPr id="3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89816" y="531836"/>
            <a:ext cx="8765755" cy="235962"/>
          </a:xfrm>
          <a:prstGeom prst="rect">
            <a:avLst/>
          </a:prstGeom>
        </p:spPr>
        <p:txBody>
          <a:bodyPr vert="horz" wrap="square" tIns="0" bIns="0">
            <a:spAutoFit/>
          </a:bodyPr>
          <a:lstStyle>
            <a:lvl1pPr marL="0" indent="0">
              <a:buNone/>
              <a:defRPr sz="1600" b="0" i="0">
                <a:solidFill>
                  <a:srgbClr val="676767"/>
                </a:solidFill>
                <a:latin typeface="+mj-lt"/>
                <a:cs typeface="Arial"/>
              </a:defRPr>
            </a:lvl1pPr>
          </a:lstStyle>
          <a:p>
            <a:pPr lvl="0"/>
            <a:r>
              <a:rPr lang="fr-FR" noProof="0" dirty="0" smtClean="0"/>
              <a:t>Sous titre du slide</a:t>
            </a:r>
            <a:endParaRPr lang="fr-FR" noProof="0" dirty="0"/>
          </a:p>
        </p:txBody>
      </p:sp>
      <p:sp>
        <p:nvSpPr>
          <p:cNvPr id="4" name="Content Placeholder 5"/>
          <p:cNvSpPr>
            <a:spLocks noGrp="1"/>
          </p:cNvSpPr>
          <p:nvPr>
            <p:ph sz="quarter" idx="11"/>
          </p:nvPr>
        </p:nvSpPr>
        <p:spPr>
          <a:xfrm>
            <a:off x="189916" y="896057"/>
            <a:ext cx="8765655" cy="3987820"/>
          </a:xfrm>
          <a:prstGeom prst="rect">
            <a:avLst/>
          </a:prstGeom>
        </p:spPr>
        <p:txBody>
          <a:bodyPr vert="horz">
            <a:normAutofit/>
          </a:bodyPr>
          <a:lstStyle>
            <a:lvl1pPr>
              <a:buClr>
                <a:schemeClr val="tx2"/>
              </a:buClr>
              <a:defRPr b="0" i="0">
                <a:solidFill>
                  <a:srgbClr val="676767"/>
                </a:solidFill>
                <a:latin typeface="+mn-lt"/>
                <a:cs typeface="Arial"/>
              </a:defRPr>
            </a:lvl1pPr>
            <a:lvl2pPr>
              <a:buClr>
                <a:schemeClr val="tx2"/>
              </a:buClr>
              <a:defRPr b="0" i="0">
                <a:solidFill>
                  <a:srgbClr val="676767"/>
                </a:solidFill>
                <a:latin typeface="+mn-lt"/>
                <a:cs typeface="Arial"/>
              </a:defRPr>
            </a:lvl2pPr>
            <a:lvl3pPr marL="855663" indent="-285750">
              <a:buClr>
                <a:schemeClr val="tx2"/>
              </a:buClr>
              <a:buFont typeface="Arial"/>
              <a:buChar char="•"/>
              <a:defRPr b="0" i="0">
                <a:solidFill>
                  <a:srgbClr val="676767"/>
                </a:solidFill>
                <a:latin typeface="+mn-lt"/>
                <a:cs typeface="Arial"/>
              </a:defRPr>
            </a:lvl3pPr>
            <a:lvl4pPr>
              <a:defRPr b="0" i="0">
                <a:solidFill>
                  <a:srgbClr val="676767"/>
                </a:solidFill>
                <a:latin typeface="+mn-lt"/>
                <a:cs typeface="Arial"/>
              </a:defRPr>
            </a:lvl4pPr>
            <a:lvl5pPr>
              <a:defRPr b="0" i="0">
                <a:solidFill>
                  <a:srgbClr val="676767"/>
                </a:solidFill>
                <a:latin typeface="+mn-lt"/>
                <a:cs typeface="Arial"/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07769150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5"/>
          <p:cNvSpPr>
            <a:spLocks noGrp="1"/>
          </p:cNvSpPr>
          <p:nvPr>
            <p:ph sz="quarter" idx="11"/>
          </p:nvPr>
        </p:nvSpPr>
        <p:spPr>
          <a:xfrm>
            <a:off x="189916" y="896057"/>
            <a:ext cx="8765655" cy="3987820"/>
          </a:xfrm>
          <a:prstGeom prst="rect">
            <a:avLst/>
          </a:prstGeom>
        </p:spPr>
        <p:txBody>
          <a:bodyPr vert="horz">
            <a:normAutofit/>
          </a:bodyPr>
          <a:lstStyle>
            <a:lvl1pPr>
              <a:buClr>
                <a:schemeClr val="tx2"/>
              </a:buClr>
              <a:defRPr b="0" i="0">
                <a:solidFill>
                  <a:srgbClr val="676767"/>
                </a:solidFill>
                <a:latin typeface="+mn-lt"/>
                <a:cs typeface="Arial"/>
              </a:defRPr>
            </a:lvl1pPr>
            <a:lvl2pPr>
              <a:buClr>
                <a:schemeClr val="tx2"/>
              </a:buClr>
              <a:defRPr b="0" i="0">
                <a:solidFill>
                  <a:srgbClr val="676767"/>
                </a:solidFill>
                <a:latin typeface="+mn-lt"/>
                <a:cs typeface="Arial"/>
              </a:defRPr>
            </a:lvl2pPr>
            <a:lvl3pPr marL="855663" indent="-285750">
              <a:buClr>
                <a:schemeClr val="tx2"/>
              </a:buClr>
              <a:buFont typeface="Arial"/>
              <a:buChar char="•"/>
              <a:defRPr b="0" i="0">
                <a:solidFill>
                  <a:srgbClr val="676767"/>
                </a:solidFill>
                <a:latin typeface="+mn-lt"/>
                <a:cs typeface="Arial"/>
              </a:defRPr>
            </a:lvl3pPr>
            <a:lvl4pPr>
              <a:defRPr b="0" i="0">
                <a:solidFill>
                  <a:srgbClr val="676767"/>
                </a:solidFill>
                <a:latin typeface="+mn-lt"/>
                <a:cs typeface="Arial"/>
              </a:defRPr>
            </a:lvl4pPr>
            <a:lvl5pPr>
              <a:defRPr b="0" i="0">
                <a:solidFill>
                  <a:srgbClr val="676767"/>
                </a:solidFill>
                <a:latin typeface="+mn-lt"/>
                <a:cs typeface="Arial"/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fr-FR" noProof="0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90256" y="216134"/>
            <a:ext cx="8763489" cy="295466"/>
          </a:xfrm>
        </p:spPr>
        <p:txBody>
          <a:bodyPr/>
          <a:lstStyle>
            <a:lvl1pPr>
              <a:defRPr>
                <a:gradFill flip="none" rotWithShape="1">
                  <a:gsLst>
                    <a:gs pos="0">
                      <a:srgbClr val="3498D0"/>
                    </a:gs>
                    <a:gs pos="100000">
                      <a:srgbClr val="2E5FA6"/>
                    </a:gs>
                  </a:gsLst>
                  <a:lin ang="16200000" scaled="0"/>
                  <a:tileRect/>
                </a:gradFill>
                <a:latin typeface="+mj-lt"/>
                <a:cs typeface="Arial"/>
              </a:defRPr>
            </a:lvl1pPr>
          </a:lstStyle>
          <a:p>
            <a:r>
              <a:rPr lang="fr-FR" noProof="0" dirty="0" smtClean="0"/>
              <a:t>Titre du slide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57677223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89816" y="531836"/>
            <a:ext cx="8765755" cy="235962"/>
          </a:xfrm>
          <a:prstGeom prst="rect">
            <a:avLst/>
          </a:prstGeom>
        </p:spPr>
        <p:txBody>
          <a:bodyPr vert="horz" wrap="square" tIns="0" bIns="0">
            <a:spAutoFit/>
          </a:bodyPr>
          <a:lstStyle>
            <a:lvl1pPr marL="0" indent="0">
              <a:buNone/>
              <a:defRPr sz="1600" b="0" i="0">
                <a:solidFill>
                  <a:srgbClr val="676767"/>
                </a:solidFill>
                <a:latin typeface="+mj-lt"/>
                <a:cs typeface="CiscoSansTT ExtraLight"/>
              </a:defRPr>
            </a:lvl1pPr>
          </a:lstStyle>
          <a:p>
            <a:pPr lvl="0"/>
            <a:r>
              <a:rPr lang="fr-FR" noProof="0" dirty="0" smtClean="0"/>
              <a:t>Sous titre du slide</a:t>
            </a:r>
            <a:endParaRPr lang="fr-FR" noProof="0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90256" y="216134"/>
            <a:ext cx="8763489" cy="295466"/>
          </a:xfrm>
        </p:spPr>
        <p:txBody>
          <a:bodyPr/>
          <a:lstStyle>
            <a:lvl1pPr>
              <a:defRPr>
                <a:gradFill flip="none" rotWithShape="1">
                  <a:gsLst>
                    <a:gs pos="0">
                      <a:srgbClr val="3498D0"/>
                    </a:gs>
                    <a:gs pos="100000">
                      <a:srgbClr val="2E5FA6"/>
                    </a:gs>
                  </a:gsLst>
                  <a:lin ang="16200000" scaled="0"/>
                  <a:tileRect/>
                </a:gradFill>
                <a:latin typeface="+mj-lt"/>
                <a:cs typeface="Arial"/>
              </a:defRPr>
            </a:lvl1pPr>
          </a:lstStyle>
          <a:p>
            <a:r>
              <a:rPr lang="fr-FR" noProof="0" dirty="0" smtClean="0"/>
              <a:t>Titre du slide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57677223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90256" y="216134"/>
            <a:ext cx="8763489" cy="295466"/>
          </a:xfrm>
        </p:spPr>
        <p:txBody>
          <a:bodyPr/>
          <a:lstStyle>
            <a:lvl1pPr>
              <a:defRPr>
                <a:gradFill flip="none" rotWithShape="1">
                  <a:gsLst>
                    <a:gs pos="0">
                      <a:srgbClr val="3498D0"/>
                    </a:gs>
                    <a:gs pos="100000">
                      <a:srgbClr val="2E5FA6"/>
                    </a:gs>
                  </a:gsLst>
                  <a:lin ang="16200000" scaled="0"/>
                  <a:tileRect/>
                </a:gradFill>
                <a:latin typeface="+mj-lt"/>
                <a:cs typeface="Arial"/>
              </a:defRPr>
            </a:lvl1pPr>
          </a:lstStyle>
          <a:p>
            <a:r>
              <a:rPr lang="fr-FR" noProof="0" dirty="0" smtClean="0"/>
              <a:t>Titre du slide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57677223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16" y="-2571"/>
            <a:ext cx="9150431" cy="5148643"/>
          </a:xfrm>
          <a:prstGeom prst="rect">
            <a:avLst/>
          </a:prstGeom>
        </p:spPr>
      </p:pic>
      <p:pic>
        <p:nvPicPr>
          <p:cNvPr id="18" name="Picture 17" descr="pref_1-line_logo+tagline-rt-white-CMYK.ai"/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lum bright="-100000" contrast="-100000"/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745" y="1643634"/>
            <a:ext cx="8760510" cy="185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4786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/>
          <p:cNvSpPr>
            <a:spLocks noChangeArrowheads="1"/>
          </p:cNvSpPr>
          <p:nvPr/>
        </p:nvSpPr>
        <p:spPr bwMode="ltGray">
          <a:xfrm>
            <a:off x="624903" y="4929738"/>
            <a:ext cx="2049567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fr-FR" sz="600" noProof="0" dirty="0" smtClean="0">
                <a:solidFill>
                  <a:srgbClr val="000000"/>
                </a:solidFill>
                <a:latin typeface="Arial"/>
                <a:cs typeface="Arial"/>
              </a:rPr>
              <a:t>© 2017 Cisco and/or its affiliates. All </a:t>
            </a:r>
            <a:r>
              <a:rPr lang="fr-FR" sz="600" noProof="0" dirty="0" err="1" smtClean="0">
                <a:solidFill>
                  <a:srgbClr val="000000"/>
                </a:solidFill>
                <a:latin typeface="Arial"/>
                <a:cs typeface="Arial"/>
              </a:rPr>
              <a:t>rights</a:t>
            </a:r>
            <a:r>
              <a:rPr lang="fr-FR" sz="600" noProof="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fr-FR" sz="600" noProof="0" dirty="0" err="1" smtClean="0">
                <a:solidFill>
                  <a:srgbClr val="000000"/>
                </a:solidFill>
                <a:latin typeface="Arial"/>
                <a:cs typeface="Arial"/>
              </a:rPr>
              <a:t>reserved</a:t>
            </a:r>
            <a:r>
              <a:rPr lang="fr-FR" sz="600" noProof="0" dirty="0" smtClean="0">
                <a:solidFill>
                  <a:srgbClr val="000000"/>
                </a:solidFill>
                <a:latin typeface="Arial"/>
                <a:cs typeface="Arial"/>
              </a:rPr>
              <a:t>.</a:t>
            </a:r>
            <a:endParaRPr lang="fr-FR" sz="600" noProof="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ltGray">
          <a:xfrm>
            <a:off x="7996577" y="4929738"/>
            <a:ext cx="785989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fr-FR" sz="600" noProof="0" smtClean="0">
                <a:solidFill>
                  <a:srgbClr val="000000"/>
                </a:solidFill>
                <a:latin typeface="Arial"/>
                <a:cs typeface="Arial"/>
              </a:rPr>
              <a:t>Cisco Confidential</a:t>
            </a:r>
            <a:endParaRPr lang="fr-FR" sz="600" noProof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ltGray">
          <a:xfrm>
            <a:off x="8856979" y="4929738"/>
            <a:ext cx="259891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fr-FR" sz="600" noProof="0" smtClean="0">
                <a:solidFill>
                  <a:srgbClr val="000000"/>
                </a:solidFill>
                <a:latin typeface="Arial"/>
                <a:cs typeface="Arial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fr-FR" sz="600" noProof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190256" y="216134"/>
            <a:ext cx="8763489" cy="295466"/>
          </a:xfrm>
          <a:prstGeom prst="rect">
            <a:avLst/>
          </a:prstGeom>
        </p:spPr>
        <p:txBody>
          <a:bodyPr vert="horz" wrap="square" lIns="91440" tIns="0" rIns="91440" bIns="0" rtlCol="0" anchor="ctr">
            <a:spAutoFit/>
          </a:bodyPr>
          <a:lstStyle/>
          <a:p>
            <a:r>
              <a:rPr lang="fr-FR" noProof="0" dirty="0" smtClean="0"/>
              <a:t>Titre du slide</a:t>
            </a:r>
            <a:endParaRPr lang="fr-FR" noProof="0" dirty="0"/>
          </a:p>
        </p:txBody>
      </p:sp>
      <p:pic>
        <p:nvPicPr>
          <p:cNvPr id="7" name="Picture 2" descr="C:\Users\spius\Pictures\cisco logo blue gradient.png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82" y="4884778"/>
            <a:ext cx="431312" cy="2651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3497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80" r:id="rId2"/>
    <p:sldLayoutId id="2147483981" r:id="rId3"/>
    <p:sldLayoutId id="2147483972" r:id="rId4"/>
    <p:sldLayoutId id="2147483973" r:id="rId5"/>
    <p:sldLayoutId id="2147483974" r:id="rId6"/>
    <p:sldLayoutId id="2147483975" r:id="rId7"/>
    <p:sldLayoutId id="2147483969" r:id="rId8"/>
  </p:sldLayoutIdLst>
  <p:transition/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lang="en-US" sz="2400" b="0" i="0" kern="1200" spc="-100" baseline="0" dirty="0">
          <a:gradFill flip="none" rotWithShape="1">
            <a:gsLst>
              <a:gs pos="0">
                <a:srgbClr val="3498D0"/>
              </a:gs>
              <a:gs pos="100000">
                <a:srgbClr val="2E5FA6"/>
              </a:gs>
            </a:gsLst>
            <a:lin ang="16200000" scaled="0"/>
            <a:tileRect/>
          </a:gradFill>
          <a:latin typeface="+mj-lt"/>
          <a:ea typeface="+mj-ea"/>
          <a:cs typeface="Arial"/>
        </a:defRPr>
      </a:lvl1pPr>
    </p:titleStyle>
    <p:bodyStyle>
      <a:lvl1pPr marL="228600" indent="-228600" algn="l" defTabSz="914400" rtl="0" eaLnBrk="1" latinLnBrk="0" hangingPunct="1">
        <a:lnSpc>
          <a:spcPct val="95000"/>
        </a:lnSpc>
        <a:spcBef>
          <a:spcPts val="1440"/>
        </a:spcBef>
        <a:buClr>
          <a:schemeClr val="tx2"/>
        </a:buClr>
        <a:buSzPct val="90000"/>
        <a:buFont typeface="Arial" pitchFamily="34" charset="0"/>
        <a:buChar char="•"/>
        <a:tabLst/>
        <a:defRPr lang="en-US" sz="1800" kern="1200" dirty="0" smtClean="0">
          <a:solidFill>
            <a:schemeClr val="tx1"/>
          </a:solidFill>
          <a:latin typeface="CiscoSans ExtraLight" pitchFamily="34" charset="0"/>
          <a:ea typeface="+mn-ea"/>
          <a:cs typeface="+mn-cs"/>
        </a:defRPr>
      </a:lvl1pPr>
      <a:lvl2pPr marL="682625" indent="-285750" algn="l" defTabSz="914400" rtl="0" eaLnBrk="1" latinLnBrk="0" hangingPunct="1">
        <a:lnSpc>
          <a:spcPct val="95000"/>
        </a:lnSpc>
        <a:spcBef>
          <a:spcPts val="840"/>
        </a:spcBef>
        <a:buClr>
          <a:schemeClr val="tx2"/>
        </a:buClr>
        <a:buFont typeface="Lucida Grande"/>
        <a:buChar char="-"/>
        <a:defRPr lang="en-US" sz="1600" kern="1200" dirty="0" smtClean="0">
          <a:solidFill>
            <a:schemeClr val="tx1"/>
          </a:solidFill>
          <a:latin typeface="CiscoSans ExtraLight" pitchFamily="34" charset="0"/>
          <a:ea typeface="+mn-ea"/>
          <a:cs typeface="+mn-cs"/>
        </a:defRPr>
      </a:lvl2pPr>
      <a:lvl3pPr marL="576263" indent="-6350" algn="l" defTabSz="914400" rtl="0" eaLnBrk="1" latinLnBrk="0" hangingPunct="1">
        <a:lnSpc>
          <a:spcPct val="95000"/>
        </a:lnSpc>
        <a:spcBef>
          <a:spcPts val="840"/>
        </a:spcBef>
        <a:buFont typeface="Arial" pitchFamily="34" charset="0"/>
        <a:buNone/>
        <a:defRPr lang="en-US" sz="1400" kern="1200" dirty="0" smtClean="0">
          <a:solidFill>
            <a:schemeClr val="tx1"/>
          </a:solidFill>
          <a:latin typeface="CiscoSans ExtraLight" pitchFamily="34" charset="0"/>
          <a:ea typeface="+mn-ea"/>
          <a:cs typeface="+mn-cs"/>
        </a:defRPr>
      </a:lvl3pPr>
      <a:lvl4pPr marL="688975" indent="0" algn="l" defTabSz="914400" rtl="0" eaLnBrk="1" latinLnBrk="0" hangingPunct="1">
        <a:lnSpc>
          <a:spcPct val="95000"/>
        </a:lnSpc>
        <a:spcBef>
          <a:spcPts val="840"/>
        </a:spcBef>
        <a:buFont typeface="Arial" pitchFamily="34" charset="0"/>
        <a:buNone/>
        <a:defRPr lang="en-US" sz="1200" kern="1200" dirty="0" smtClean="0">
          <a:solidFill>
            <a:schemeClr val="tx1"/>
          </a:solidFill>
          <a:latin typeface="CiscoSans ExtraLight" pitchFamily="34" charset="0"/>
          <a:ea typeface="+mn-ea"/>
          <a:cs typeface="+mn-cs"/>
        </a:defRPr>
      </a:lvl4pPr>
      <a:lvl5pPr marL="801688" indent="0" algn="l" defTabSz="914400" rtl="0" eaLnBrk="1" latinLnBrk="0" hangingPunct="1">
        <a:lnSpc>
          <a:spcPct val="95000"/>
        </a:lnSpc>
        <a:spcBef>
          <a:spcPts val="840"/>
        </a:spcBef>
        <a:buFont typeface="Arial" pitchFamily="34" charset="0"/>
        <a:buNone/>
        <a:defRPr lang="en-US" sz="1200" kern="1200" dirty="0">
          <a:solidFill>
            <a:schemeClr val="tx1"/>
          </a:solidFill>
          <a:latin typeface="CiscoSans ExtraLight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5" Type="http://schemas.openxmlformats.org/officeDocument/2006/relationships/image" Target="../media/image10.emf"/><Relationship Id="rId6" Type="http://schemas.openxmlformats.org/officeDocument/2006/relationships/image" Target="../media/image11.emf"/><Relationship Id="rId7" Type="http://schemas.openxmlformats.org/officeDocument/2006/relationships/image" Target="../media/image12.emf"/><Relationship Id="rId8" Type="http://schemas.openxmlformats.org/officeDocument/2006/relationships/image" Target="../media/image13.emf"/><Relationship Id="rId9" Type="http://schemas.openxmlformats.org/officeDocument/2006/relationships/image" Target="../media/image16.emf"/><Relationship Id="rId10" Type="http://schemas.openxmlformats.org/officeDocument/2006/relationships/image" Target="../media/image14.emf"/><Relationship Id="rId11" Type="http://schemas.openxmlformats.org/officeDocument/2006/relationships/image" Target="../media/image15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5" Type="http://schemas.openxmlformats.org/officeDocument/2006/relationships/image" Target="../media/image10.emf"/><Relationship Id="rId6" Type="http://schemas.openxmlformats.org/officeDocument/2006/relationships/image" Target="../media/image11.emf"/><Relationship Id="rId7" Type="http://schemas.openxmlformats.org/officeDocument/2006/relationships/image" Target="../media/image12.emf"/><Relationship Id="rId8" Type="http://schemas.openxmlformats.org/officeDocument/2006/relationships/image" Target="../media/image13.emf"/><Relationship Id="rId9" Type="http://schemas.openxmlformats.org/officeDocument/2006/relationships/image" Target="../media/image14.emf"/><Relationship Id="rId10" Type="http://schemas.openxmlformats.org/officeDocument/2006/relationships/image" Target="../media/image15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5" Type="http://schemas.openxmlformats.org/officeDocument/2006/relationships/image" Target="../media/image10.emf"/><Relationship Id="rId6" Type="http://schemas.openxmlformats.org/officeDocument/2006/relationships/image" Target="../media/image11.emf"/><Relationship Id="rId7" Type="http://schemas.openxmlformats.org/officeDocument/2006/relationships/image" Target="../media/image12.emf"/><Relationship Id="rId8" Type="http://schemas.openxmlformats.org/officeDocument/2006/relationships/image" Target="../media/image13.emf"/><Relationship Id="rId9" Type="http://schemas.openxmlformats.org/officeDocument/2006/relationships/image" Target="../media/image17.emf"/><Relationship Id="rId10" Type="http://schemas.openxmlformats.org/officeDocument/2006/relationships/image" Target="../media/image14.emf"/><Relationship Id="rId11" Type="http://schemas.openxmlformats.org/officeDocument/2006/relationships/image" Target="../media/image15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emf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.emf"/><Relationship Id="rId12" Type="http://schemas.openxmlformats.org/officeDocument/2006/relationships/image" Target="../media/image15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emf"/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5" Type="http://schemas.openxmlformats.org/officeDocument/2006/relationships/image" Target="../media/image10.emf"/><Relationship Id="rId6" Type="http://schemas.openxmlformats.org/officeDocument/2006/relationships/image" Target="../media/image11.emf"/><Relationship Id="rId7" Type="http://schemas.openxmlformats.org/officeDocument/2006/relationships/image" Target="../media/image12.emf"/><Relationship Id="rId8" Type="http://schemas.openxmlformats.org/officeDocument/2006/relationships/image" Target="../media/image13.emf"/><Relationship Id="rId9" Type="http://schemas.openxmlformats.org/officeDocument/2006/relationships/image" Target="../media/image17.emf"/><Relationship Id="rId10" Type="http://schemas.openxmlformats.org/officeDocument/2006/relationships/image" Target="../media/image1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5" Type="http://schemas.openxmlformats.org/officeDocument/2006/relationships/image" Target="../media/image10.emf"/><Relationship Id="rId6" Type="http://schemas.openxmlformats.org/officeDocument/2006/relationships/image" Target="../media/image11.emf"/><Relationship Id="rId7" Type="http://schemas.openxmlformats.org/officeDocument/2006/relationships/image" Target="../media/image12.emf"/><Relationship Id="rId8" Type="http://schemas.openxmlformats.org/officeDocument/2006/relationships/image" Target="../media/image13.emf"/><Relationship Id="rId9" Type="http://schemas.openxmlformats.org/officeDocument/2006/relationships/image" Target="../media/image14.emf"/><Relationship Id="rId10" Type="http://schemas.openxmlformats.org/officeDocument/2006/relationships/image" Target="../media/image15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emf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.emf"/><Relationship Id="rId12" Type="http://schemas.openxmlformats.org/officeDocument/2006/relationships/image" Target="../media/image15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emf"/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5" Type="http://schemas.openxmlformats.org/officeDocument/2006/relationships/image" Target="../media/image10.emf"/><Relationship Id="rId6" Type="http://schemas.openxmlformats.org/officeDocument/2006/relationships/image" Target="../media/image11.emf"/><Relationship Id="rId7" Type="http://schemas.openxmlformats.org/officeDocument/2006/relationships/image" Target="../media/image12.emf"/><Relationship Id="rId8" Type="http://schemas.openxmlformats.org/officeDocument/2006/relationships/image" Target="../media/image13.emf"/><Relationship Id="rId9" Type="http://schemas.openxmlformats.org/officeDocument/2006/relationships/image" Target="../media/image17.emf"/><Relationship Id="rId10" Type="http://schemas.openxmlformats.org/officeDocument/2006/relationships/image" Target="../media/image18.emf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.emf"/><Relationship Id="rId12" Type="http://schemas.openxmlformats.org/officeDocument/2006/relationships/image" Target="../media/image15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emf"/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5" Type="http://schemas.openxmlformats.org/officeDocument/2006/relationships/image" Target="../media/image10.emf"/><Relationship Id="rId6" Type="http://schemas.openxmlformats.org/officeDocument/2006/relationships/image" Target="../media/image11.emf"/><Relationship Id="rId7" Type="http://schemas.openxmlformats.org/officeDocument/2006/relationships/image" Target="../media/image12.emf"/><Relationship Id="rId8" Type="http://schemas.openxmlformats.org/officeDocument/2006/relationships/image" Target="../media/image13.emf"/><Relationship Id="rId9" Type="http://schemas.openxmlformats.org/officeDocument/2006/relationships/image" Target="../media/image17.emf"/><Relationship Id="rId10" Type="http://schemas.openxmlformats.org/officeDocument/2006/relationships/image" Target="../media/image1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5" Type="http://schemas.openxmlformats.org/officeDocument/2006/relationships/image" Target="../media/image10.emf"/><Relationship Id="rId6" Type="http://schemas.openxmlformats.org/officeDocument/2006/relationships/image" Target="../media/image11.emf"/><Relationship Id="rId7" Type="http://schemas.openxmlformats.org/officeDocument/2006/relationships/image" Target="../media/image12.emf"/><Relationship Id="rId8" Type="http://schemas.openxmlformats.org/officeDocument/2006/relationships/image" Target="../media/image13.emf"/><Relationship Id="rId9" Type="http://schemas.openxmlformats.org/officeDocument/2006/relationships/image" Target="../media/image14.emf"/><Relationship Id="rId10" Type="http://schemas.openxmlformats.org/officeDocument/2006/relationships/image" Target="../media/image15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5" Type="http://schemas.openxmlformats.org/officeDocument/2006/relationships/image" Target="../media/image10.emf"/><Relationship Id="rId6" Type="http://schemas.openxmlformats.org/officeDocument/2006/relationships/image" Target="../media/image11.emf"/><Relationship Id="rId7" Type="http://schemas.openxmlformats.org/officeDocument/2006/relationships/image" Target="../media/image12.emf"/><Relationship Id="rId8" Type="http://schemas.openxmlformats.org/officeDocument/2006/relationships/image" Target="../media/image13.emf"/><Relationship Id="rId9" Type="http://schemas.openxmlformats.org/officeDocument/2006/relationships/image" Target="../media/image19.emf"/><Relationship Id="rId10" Type="http://schemas.openxmlformats.org/officeDocument/2006/relationships/image" Target="../media/image14.emf"/><Relationship Id="rId11" Type="http://schemas.openxmlformats.org/officeDocument/2006/relationships/image" Target="../media/image15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5" Type="http://schemas.openxmlformats.org/officeDocument/2006/relationships/image" Target="../media/image10.emf"/><Relationship Id="rId6" Type="http://schemas.openxmlformats.org/officeDocument/2006/relationships/image" Target="../media/image11.emf"/><Relationship Id="rId7" Type="http://schemas.openxmlformats.org/officeDocument/2006/relationships/image" Target="../media/image12.emf"/><Relationship Id="rId8" Type="http://schemas.openxmlformats.org/officeDocument/2006/relationships/image" Target="../media/image13.emf"/><Relationship Id="rId9" Type="http://schemas.openxmlformats.org/officeDocument/2006/relationships/image" Target="../media/image19.emf"/><Relationship Id="rId10" Type="http://schemas.openxmlformats.org/officeDocument/2006/relationships/image" Target="../media/image14.emf"/><Relationship Id="rId11" Type="http://schemas.openxmlformats.org/officeDocument/2006/relationships/image" Target="../media/image15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5" Type="http://schemas.openxmlformats.org/officeDocument/2006/relationships/image" Target="../media/image10.emf"/><Relationship Id="rId6" Type="http://schemas.openxmlformats.org/officeDocument/2006/relationships/image" Target="../media/image11.emf"/><Relationship Id="rId7" Type="http://schemas.openxmlformats.org/officeDocument/2006/relationships/image" Target="../media/image12.emf"/><Relationship Id="rId8" Type="http://schemas.openxmlformats.org/officeDocument/2006/relationships/image" Target="../media/image13.emf"/><Relationship Id="rId9" Type="http://schemas.openxmlformats.org/officeDocument/2006/relationships/image" Target="../media/image19.emf"/><Relationship Id="rId10" Type="http://schemas.openxmlformats.org/officeDocument/2006/relationships/image" Target="../media/image14.emf"/><Relationship Id="rId11" Type="http://schemas.openxmlformats.org/officeDocument/2006/relationships/image" Target="../media/image15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5" Type="http://schemas.openxmlformats.org/officeDocument/2006/relationships/image" Target="../media/image10.emf"/><Relationship Id="rId6" Type="http://schemas.openxmlformats.org/officeDocument/2006/relationships/image" Target="../media/image11.emf"/><Relationship Id="rId7" Type="http://schemas.openxmlformats.org/officeDocument/2006/relationships/image" Target="../media/image12.emf"/><Relationship Id="rId8" Type="http://schemas.openxmlformats.org/officeDocument/2006/relationships/image" Target="../media/image13.emf"/><Relationship Id="rId9" Type="http://schemas.openxmlformats.org/officeDocument/2006/relationships/image" Target="../media/image20.emf"/><Relationship Id="rId10" Type="http://schemas.openxmlformats.org/officeDocument/2006/relationships/image" Target="../media/image14.emf"/><Relationship Id="rId11" Type="http://schemas.openxmlformats.org/officeDocument/2006/relationships/image" Target="../media/image15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5" Type="http://schemas.openxmlformats.org/officeDocument/2006/relationships/image" Target="../media/image10.emf"/><Relationship Id="rId6" Type="http://schemas.openxmlformats.org/officeDocument/2006/relationships/image" Target="../media/image11.emf"/><Relationship Id="rId7" Type="http://schemas.openxmlformats.org/officeDocument/2006/relationships/image" Target="../media/image12.emf"/><Relationship Id="rId8" Type="http://schemas.openxmlformats.org/officeDocument/2006/relationships/image" Target="../media/image13.emf"/><Relationship Id="rId9" Type="http://schemas.openxmlformats.org/officeDocument/2006/relationships/image" Target="../media/image14.emf"/><Relationship Id="rId10" Type="http://schemas.openxmlformats.org/officeDocument/2006/relationships/image" Target="../media/image15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5" Type="http://schemas.openxmlformats.org/officeDocument/2006/relationships/image" Target="../media/image10.emf"/><Relationship Id="rId6" Type="http://schemas.openxmlformats.org/officeDocument/2006/relationships/image" Target="../media/image11.emf"/><Relationship Id="rId7" Type="http://schemas.openxmlformats.org/officeDocument/2006/relationships/image" Target="../media/image12.emf"/><Relationship Id="rId8" Type="http://schemas.openxmlformats.org/officeDocument/2006/relationships/image" Target="../media/image13.emf"/><Relationship Id="rId9" Type="http://schemas.openxmlformats.org/officeDocument/2006/relationships/image" Target="../media/image14.emf"/><Relationship Id="rId10" Type="http://schemas.openxmlformats.org/officeDocument/2006/relationships/image" Target="../media/image15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5" Type="http://schemas.openxmlformats.org/officeDocument/2006/relationships/image" Target="../media/image10.emf"/><Relationship Id="rId6" Type="http://schemas.openxmlformats.org/officeDocument/2006/relationships/image" Target="../media/image11.emf"/><Relationship Id="rId7" Type="http://schemas.openxmlformats.org/officeDocument/2006/relationships/image" Target="../media/image12.emf"/><Relationship Id="rId8" Type="http://schemas.openxmlformats.org/officeDocument/2006/relationships/image" Target="../media/image13.emf"/><Relationship Id="rId9" Type="http://schemas.openxmlformats.org/officeDocument/2006/relationships/image" Target="../media/image14.emf"/><Relationship Id="rId10" Type="http://schemas.openxmlformats.org/officeDocument/2006/relationships/image" Target="../media/image15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emf"/><Relationship Id="rId5" Type="http://schemas.openxmlformats.org/officeDocument/2006/relationships/image" Target="../media/image9.emf"/><Relationship Id="rId6" Type="http://schemas.openxmlformats.org/officeDocument/2006/relationships/image" Target="../media/image10.emf"/><Relationship Id="rId7" Type="http://schemas.openxmlformats.org/officeDocument/2006/relationships/image" Target="../media/image11.emf"/><Relationship Id="rId8" Type="http://schemas.openxmlformats.org/officeDocument/2006/relationships/image" Target="../media/image12.emf"/><Relationship Id="rId9" Type="http://schemas.openxmlformats.org/officeDocument/2006/relationships/image" Target="../media/image13.emf"/><Relationship Id="rId10" Type="http://schemas.openxmlformats.org/officeDocument/2006/relationships/image" Target="../media/image14.emf"/><Relationship Id="rId11" Type="http://schemas.openxmlformats.org/officeDocument/2006/relationships/image" Target="../media/image15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2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5.emf"/><Relationship Id="rId12" Type="http://schemas.openxmlformats.org/officeDocument/2006/relationships/image" Target="../media/image21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emf"/><Relationship Id="rId4" Type="http://schemas.openxmlformats.org/officeDocument/2006/relationships/image" Target="../media/image8.emf"/><Relationship Id="rId5" Type="http://schemas.openxmlformats.org/officeDocument/2006/relationships/image" Target="../media/image9.emf"/><Relationship Id="rId6" Type="http://schemas.openxmlformats.org/officeDocument/2006/relationships/image" Target="../media/image10.emf"/><Relationship Id="rId7" Type="http://schemas.openxmlformats.org/officeDocument/2006/relationships/image" Target="../media/image11.emf"/><Relationship Id="rId8" Type="http://schemas.openxmlformats.org/officeDocument/2006/relationships/image" Target="../media/image12.emf"/><Relationship Id="rId9" Type="http://schemas.openxmlformats.org/officeDocument/2006/relationships/image" Target="../media/image13.emf"/><Relationship Id="rId10" Type="http://schemas.openxmlformats.org/officeDocument/2006/relationships/image" Target="../media/image14.emf"/></Relationships>
</file>

<file path=ppt/slides/_rels/slide2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5.emf"/><Relationship Id="rId12" Type="http://schemas.openxmlformats.org/officeDocument/2006/relationships/image" Target="../media/image21.emf"/><Relationship Id="rId13" Type="http://schemas.openxmlformats.org/officeDocument/2006/relationships/image" Target="../media/image22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emf"/><Relationship Id="rId4" Type="http://schemas.openxmlformats.org/officeDocument/2006/relationships/image" Target="../media/image8.emf"/><Relationship Id="rId5" Type="http://schemas.openxmlformats.org/officeDocument/2006/relationships/image" Target="../media/image9.emf"/><Relationship Id="rId6" Type="http://schemas.openxmlformats.org/officeDocument/2006/relationships/image" Target="../media/image10.emf"/><Relationship Id="rId7" Type="http://schemas.openxmlformats.org/officeDocument/2006/relationships/image" Target="../media/image11.emf"/><Relationship Id="rId8" Type="http://schemas.openxmlformats.org/officeDocument/2006/relationships/image" Target="../media/image12.emf"/><Relationship Id="rId9" Type="http://schemas.openxmlformats.org/officeDocument/2006/relationships/image" Target="../media/image13.emf"/><Relationship Id="rId10" Type="http://schemas.openxmlformats.org/officeDocument/2006/relationships/image" Target="../media/image14.emf"/></Relationships>
</file>

<file path=ppt/slides/_rels/slide2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5.emf"/><Relationship Id="rId12" Type="http://schemas.openxmlformats.org/officeDocument/2006/relationships/image" Target="../media/image21.emf"/><Relationship Id="rId13" Type="http://schemas.openxmlformats.org/officeDocument/2006/relationships/image" Target="../media/image22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emf"/><Relationship Id="rId4" Type="http://schemas.openxmlformats.org/officeDocument/2006/relationships/image" Target="../media/image8.emf"/><Relationship Id="rId5" Type="http://schemas.openxmlformats.org/officeDocument/2006/relationships/image" Target="../media/image9.emf"/><Relationship Id="rId6" Type="http://schemas.openxmlformats.org/officeDocument/2006/relationships/image" Target="../media/image10.emf"/><Relationship Id="rId7" Type="http://schemas.openxmlformats.org/officeDocument/2006/relationships/image" Target="../media/image11.emf"/><Relationship Id="rId8" Type="http://schemas.openxmlformats.org/officeDocument/2006/relationships/image" Target="../media/image12.emf"/><Relationship Id="rId9" Type="http://schemas.openxmlformats.org/officeDocument/2006/relationships/image" Target="../media/image13.emf"/><Relationship Id="rId10" Type="http://schemas.openxmlformats.org/officeDocument/2006/relationships/image" Target="../media/image1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5" Type="http://schemas.openxmlformats.org/officeDocument/2006/relationships/image" Target="../media/image10.emf"/><Relationship Id="rId6" Type="http://schemas.openxmlformats.org/officeDocument/2006/relationships/image" Target="../media/image11.emf"/><Relationship Id="rId7" Type="http://schemas.openxmlformats.org/officeDocument/2006/relationships/image" Target="../media/image12.emf"/><Relationship Id="rId8" Type="http://schemas.openxmlformats.org/officeDocument/2006/relationships/image" Target="../media/image13.emf"/><Relationship Id="rId9" Type="http://schemas.openxmlformats.org/officeDocument/2006/relationships/image" Target="../media/image14.emf"/><Relationship Id="rId10" Type="http://schemas.openxmlformats.org/officeDocument/2006/relationships/image" Target="../media/image15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emf"/><Relationship Id="rId5" Type="http://schemas.openxmlformats.org/officeDocument/2006/relationships/image" Target="../media/image9.emf"/><Relationship Id="rId6" Type="http://schemas.openxmlformats.org/officeDocument/2006/relationships/image" Target="../media/image10.emf"/><Relationship Id="rId7" Type="http://schemas.openxmlformats.org/officeDocument/2006/relationships/image" Target="../media/image11.emf"/><Relationship Id="rId8" Type="http://schemas.openxmlformats.org/officeDocument/2006/relationships/image" Target="../media/image12.emf"/><Relationship Id="rId9" Type="http://schemas.openxmlformats.org/officeDocument/2006/relationships/image" Target="../media/image13.emf"/><Relationship Id="rId10" Type="http://schemas.openxmlformats.org/officeDocument/2006/relationships/image" Target="../media/image14.emf"/><Relationship Id="rId11" Type="http://schemas.openxmlformats.org/officeDocument/2006/relationships/image" Target="../media/image15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emf"/><Relationship Id="rId5" Type="http://schemas.openxmlformats.org/officeDocument/2006/relationships/image" Target="../media/image9.emf"/><Relationship Id="rId6" Type="http://schemas.openxmlformats.org/officeDocument/2006/relationships/image" Target="../media/image10.emf"/><Relationship Id="rId7" Type="http://schemas.openxmlformats.org/officeDocument/2006/relationships/image" Target="../media/image11.emf"/><Relationship Id="rId8" Type="http://schemas.openxmlformats.org/officeDocument/2006/relationships/image" Target="../media/image12.emf"/><Relationship Id="rId9" Type="http://schemas.openxmlformats.org/officeDocument/2006/relationships/image" Target="../media/image13.emf"/><Relationship Id="rId10" Type="http://schemas.openxmlformats.org/officeDocument/2006/relationships/image" Target="../media/image14.emf"/><Relationship Id="rId11" Type="http://schemas.openxmlformats.org/officeDocument/2006/relationships/image" Target="../media/image15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3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5.emf"/><Relationship Id="rId12" Type="http://schemas.openxmlformats.org/officeDocument/2006/relationships/image" Target="../media/image23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emf"/><Relationship Id="rId4" Type="http://schemas.openxmlformats.org/officeDocument/2006/relationships/image" Target="../media/image8.emf"/><Relationship Id="rId5" Type="http://schemas.openxmlformats.org/officeDocument/2006/relationships/image" Target="../media/image9.emf"/><Relationship Id="rId6" Type="http://schemas.openxmlformats.org/officeDocument/2006/relationships/image" Target="../media/image10.emf"/><Relationship Id="rId7" Type="http://schemas.openxmlformats.org/officeDocument/2006/relationships/image" Target="../media/image11.emf"/><Relationship Id="rId8" Type="http://schemas.openxmlformats.org/officeDocument/2006/relationships/image" Target="../media/image12.emf"/><Relationship Id="rId9" Type="http://schemas.openxmlformats.org/officeDocument/2006/relationships/image" Target="../media/image13.emf"/><Relationship Id="rId10" Type="http://schemas.openxmlformats.org/officeDocument/2006/relationships/image" Target="../media/image14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microsoft.com/office/2007/relationships/hdphoto" Target="../media/hdphoto1.wdp"/><Relationship Id="rId14" Type="http://schemas.openxmlformats.org/officeDocument/2006/relationships/image" Target="../media/image27.png"/><Relationship Id="rId15" Type="http://schemas.openxmlformats.org/officeDocument/2006/relationships/image" Target="../media/image28.png"/><Relationship Id="rId16" Type="http://schemas.openxmlformats.org/officeDocument/2006/relationships/image" Target="../media/image14.emf"/><Relationship Id="rId17" Type="http://schemas.openxmlformats.org/officeDocument/2006/relationships/image" Target="../media/image15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emf"/><Relationship Id="rId4" Type="http://schemas.openxmlformats.org/officeDocument/2006/relationships/image" Target="../media/image8.emf"/><Relationship Id="rId5" Type="http://schemas.openxmlformats.org/officeDocument/2006/relationships/image" Target="../media/image9.emf"/><Relationship Id="rId6" Type="http://schemas.openxmlformats.org/officeDocument/2006/relationships/image" Target="../media/image10.emf"/><Relationship Id="rId7" Type="http://schemas.openxmlformats.org/officeDocument/2006/relationships/image" Target="../media/image11.emf"/><Relationship Id="rId8" Type="http://schemas.openxmlformats.org/officeDocument/2006/relationships/image" Target="../media/image12.emf"/><Relationship Id="rId9" Type="http://schemas.openxmlformats.org/officeDocument/2006/relationships/image" Target="../media/image13.emf"/><Relationship Id="rId10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5" Type="http://schemas.openxmlformats.org/officeDocument/2006/relationships/image" Target="../media/image10.emf"/><Relationship Id="rId6" Type="http://schemas.openxmlformats.org/officeDocument/2006/relationships/image" Target="../media/image11.emf"/><Relationship Id="rId7" Type="http://schemas.openxmlformats.org/officeDocument/2006/relationships/image" Target="../media/image12.emf"/><Relationship Id="rId8" Type="http://schemas.openxmlformats.org/officeDocument/2006/relationships/image" Target="../media/image13.emf"/><Relationship Id="rId9" Type="http://schemas.openxmlformats.org/officeDocument/2006/relationships/image" Target="../media/image14.emf"/><Relationship Id="rId10" Type="http://schemas.openxmlformats.org/officeDocument/2006/relationships/image" Target="../media/image15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5" Type="http://schemas.openxmlformats.org/officeDocument/2006/relationships/image" Target="../media/image10.emf"/><Relationship Id="rId6" Type="http://schemas.openxmlformats.org/officeDocument/2006/relationships/image" Target="../media/image11.emf"/><Relationship Id="rId7" Type="http://schemas.openxmlformats.org/officeDocument/2006/relationships/image" Target="../media/image12.emf"/><Relationship Id="rId8" Type="http://schemas.openxmlformats.org/officeDocument/2006/relationships/image" Target="../media/image13.emf"/><Relationship Id="rId9" Type="http://schemas.openxmlformats.org/officeDocument/2006/relationships/image" Target="../media/image14.emf"/><Relationship Id="rId10" Type="http://schemas.openxmlformats.org/officeDocument/2006/relationships/image" Target="../media/image15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5" Type="http://schemas.openxmlformats.org/officeDocument/2006/relationships/image" Target="../media/image10.emf"/><Relationship Id="rId6" Type="http://schemas.openxmlformats.org/officeDocument/2006/relationships/image" Target="../media/image11.emf"/><Relationship Id="rId7" Type="http://schemas.openxmlformats.org/officeDocument/2006/relationships/image" Target="../media/image12.emf"/><Relationship Id="rId8" Type="http://schemas.openxmlformats.org/officeDocument/2006/relationships/image" Target="../media/image13.emf"/><Relationship Id="rId9" Type="http://schemas.openxmlformats.org/officeDocument/2006/relationships/image" Target="../media/image14.emf"/><Relationship Id="rId10" Type="http://schemas.openxmlformats.org/officeDocument/2006/relationships/image" Target="../media/image15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5" Type="http://schemas.openxmlformats.org/officeDocument/2006/relationships/image" Target="../media/image10.emf"/><Relationship Id="rId6" Type="http://schemas.openxmlformats.org/officeDocument/2006/relationships/image" Target="../media/image11.emf"/><Relationship Id="rId7" Type="http://schemas.openxmlformats.org/officeDocument/2006/relationships/image" Target="../media/image12.emf"/><Relationship Id="rId8" Type="http://schemas.openxmlformats.org/officeDocument/2006/relationships/image" Target="../media/image13.emf"/><Relationship Id="rId9" Type="http://schemas.openxmlformats.org/officeDocument/2006/relationships/image" Target="../media/image16.emf"/><Relationship Id="rId10" Type="http://schemas.openxmlformats.org/officeDocument/2006/relationships/image" Target="../media/image14.emf"/><Relationship Id="rId11" Type="http://schemas.openxmlformats.org/officeDocument/2006/relationships/image" Target="../media/image15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5" Type="http://schemas.openxmlformats.org/officeDocument/2006/relationships/image" Target="../media/image10.emf"/><Relationship Id="rId6" Type="http://schemas.openxmlformats.org/officeDocument/2006/relationships/image" Target="../media/image11.emf"/><Relationship Id="rId7" Type="http://schemas.openxmlformats.org/officeDocument/2006/relationships/image" Target="../media/image12.emf"/><Relationship Id="rId8" Type="http://schemas.openxmlformats.org/officeDocument/2006/relationships/image" Target="../media/image13.emf"/><Relationship Id="rId9" Type="http://schemas.openxmlformats.org/officeDocument/2006/relationships/image" Target="../media/image14.emf"/><Relationship Id="rId10" Type="http://schemas.openxmlformats.org/officeDocument/2006/relationships/image" Target="../media/image15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5" Type="http://schemas.openxmlformats.org/officeDocument/2006/relationships/image" Target="../media/image10.emf"/><Relationship Id="rId6" Type="http://schemas.openxmlformats.org/officeDocument/2006/relationships/image" Target="../media/image11.emf"/><Relationship Id="rId7" Type="http://schemas.openxmlformats.org/officeDocument/2006/relationships/image" Target="../media/image12.emf"/><Relationship Id="rId8" Type="http://schemas.openxmlformats.org/officeDocument/2006/relationships/image" Target="../media/image13.emf"/><Relationship Id="rId9" Type="http://schemas.openxmlformats.org/officeDocument/2006/relationships/image" Target="../media/image14.emf"/><Relationship Id="rId10" Type="http://schemas.openxmlformats.org/officeDocument/2006/relationships/image" Target="../media/image15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/>
              <a:t>ACI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46393" y="3949162"/>
            <a:ext cx="8464232" cy="794064"/>
          </a:xfrm>
        </p:spPr>
        <p:txBody>
          <a:bodyPr/>
          <a:lstStyle/>
          <a:p>
            <a:r>
              <a:rPr lang="fr-FR"/>
              <a:t>Plans de contrôle et de commutation</a:t>
            </a:r>
          </a:p>
          <a:p>
            <a:r>
              <a:rPr lang="fr-FR"/>
              <a:t>Mode unenforced</a:t>
            </a:r>
          </a:p>
        </p:txBody>
      </p:sp>
    </p:spTree>
    <p:extLst>
      <p:ext uri="{BB962C8B-B14F-4D97-AF65-F5344CB8AC3E}">
        <p14:creationId xmlns:p14="http://schemas.microsoft.com/office/powerpoint/2010/main" val="13863480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Envoi de la requête ARP sur le MDT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Flooding BUM L2</a:t>
            </a:r>
            <a:endParaRPr lang="fr-FR"/>
          </a:p>
        </p:txBody>
      </p:sp>
      <p:grpSp>
        <p:nvGrpSpPr>
          <p:cNvPr id="5" name="Group 4"/>
          <p:cNvGrpSpPr/>
          <p:nvPr/>
        </p:nvGrpSpPr>
        <p:grpSpPr>
          <a:xfrm>
            <a:off x="3283626" y="1778000"/>
            <a:ext cx="2489370" cy="1400628"/>
            <a:chOff x="3290946" y="1778000"/>
            <a:chExt cx="2489370" cy="1400628"/>
          </a:xfrm>
        </p:grpSpPr>
        <p:sp>
          <p:nvSpPr>
            <p:cNvPr id="6" name="Cloud"/>
            <p:cNvSpPr>
              <a:spLocks noChangeAspect="1" noEditPoints="1" noChangeArrowheads="1"/>
            </p:cNvSpPr>
            <p:nvPr/>
          </p:nvSpPr>
          <p:spPr bwMode="auto">
            <a:xfrm>
              <a:off x="3290946" y="1778000"/>
              <a:ext cx="2489370" cy="1400628"/>
            </a:xfrm>
            <a:custGeom>
              <a:avLst/>
              <a:gdLst>
                <a:gd name="T0" fmla="*/ 312677596 w 21600"/>
                <a:gd name="T1" fmla="*/ 203613264 h 21600"/>
                <a:gd name="T2" fmla="*/ 312677596 w 21600"/>
                <a:gd name="T3" fmla="*/ 203613264 h 21600"/>
                <a:gd name="T4" fmla="*/ 312677596 w 21600"/>
                <a:gd name="T5" fmla="*/ 203613264 h 21600"/>
                <a:gd name="T6" fmla="*/ 312677596 w 21600"/>
                <a:gd name="T7" fmla="*/ 203613264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4 w 21600"/>
                <a:gd name="T13" fmla="*/ 3259 h 21600"/>
                <a:gd name="T14" fmla="*/ 17088 w 21600"/>
                <a:gd name="T15" fmla="*/ 1733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49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2999"/>
                </a:srgbClr>
              </a:outerShdw>
            </a:effectLst>
            <a:extLst/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 flipV="1">
              <a:off x="4240356" y="2023379"/>
              <a:ext cx="0" cy="990703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4921969" y="2023379"/>
              <a:ext cx="0" cy="990703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4240356" y="2023379"/>
              <a:ext cx="681613" cy="990703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 flipV="1">
              <a:off x="4240356" y="2023379"/>
              <a:ext cx="681613" cy="990703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 flipV="1">
              <a:off x="4240356" y="2023379"/>
              <a:ext cx="1374659" cy="990703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 flipV="1">
              <a:off x="4921969" y="2023379"/>
              <a:ext cx="693046" cy="990703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3547310" y="2023379"/>
              <a:ext cx="693046" cy="990703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3547310" y="2023379"/>
              <a:ext cx="1374659" cy="990703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4"/>
          <p:cNvSpPr/>
          <p:nvPr/>
        </p:nvSpPr>
        <p:spPr>
          <a:xfrm>
            <a:off x="3274752" y="1651607"/>
            <a:ext cx="2579855" cy="1548792"/>
          </a:xfrm>
          <a:prstGeom prst="rect">
            <a:avLst/>
          </a:prstGeom>
          <a:solidFill>
            <a:schemeClr val="bg1">
              <a:alpha val="70000"/>
            </a:schemeClr>
          </a:solidFill>
          <a:ln w="12700" cmpd="sng">
            <a:noFill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 err="1" smtClean="0">
              <a:solidFill>
                <a:schemeClr val="bg1"/>
              </a:solidFill>
            </a:endParaRPr>
          </a:p>
        </p:txBody>
      </p:sp>
      <p:cxnSp>
        <p:nvCxnSpPr>
          <p:cNvPr id="17" name="Straight Connector 16"/>
          <p:cNvCxnSpPr>
            <a:stCxn id="18" idx="0"/>
          </p:cNvCxnSpPr>
          <p:nvPr/>
        </p:nvCxnSpPr>
        <p:spPr>
          <a:xfrm flipV="1">
            <a:off x="3539990" y="3278701"/>
            <a:ext cx="0" cy="303007"/>
          </a:xfrm>
          <a:prstGeom prst="line">
            <a:avLst/>
          </a:prstGeom>
          <a:ln w="12700" cmpd="sng">
            <a:solidFill>
              <a:schemeClr val="tx2"/>
            </a:solidFill>
            <a:prstDash val="solid"/>
            <a:headEnd type="non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870" y="3014082"/>
            <a:ext cx="500240" cy="264619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 flipV="1">
            <a:off x="5607695" y="3278701"/>
            <a:ext cx="0" cy="306797"/>
          </a:xfrm>
          <a:prstGeom prst="line">
            <a:avLst/>
          </a:prstGeom>
          <a:ln w="12700" cmpd="sng">
            <a:solidFill>
              <a:schemeClr val="tx2"/>
            </a:solidFill>
            <a:prstDash val="solid"/>
            <a:headEnd type="non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575" y="3014082"/>
            <a:ext cx="500240" cy="26461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916" y="3014082"/>
            <a:ext cx="500240" cy="26461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529" y="3014082"/>
            <a:ext cx="500240" cy="26461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79664" y="765154"/>
            <a:ext cx="570029" cy="32509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355" y="1312802"/>
            <a:ext cx="494524" cy="71057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684" y="1303182"/>
            <a:ext cx="494524" cy="710577"/>
          </a:xfrm>
          <a:prstGeom prst="rect">
            <a:avLst/>
          </a:prstGeom>
        </p:spPr>
      </p:pic>
      <p:sp>
        <p:nvSpPr>
          <p:cNvPr id="32" name="Rounded Rectangle 31"/>
          <p:cNvSpPr/>
          <p:nvPr/>
        </p:nvSpPr>
        <p:spPr>
          <a:xfrm>
            <a:off x="3481696" y="3219631"/>
            <a:ext cx="109959" cy="118140"/>
          </a:xfrm>
          <a:prstGeom prst="roundRect">
            <a:avLst/>
          </a:prstGeom>
          <a:solidFill>
            <a:schemeClr val="bg1"/>
          </a:solidFill>
          <a:ln w="3175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fr-FR" sz="700" dirty="0" smtClean="0"/>
              <a:t>12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5552715" y="3219631"/>
            <a:ext cx="109959" cy="118140"/>
          </a:xfrm>
          <a:prstGeom prst="roundRect">
            <a:avLst/>
          </a:prstGeom>
          <a:solidFill>
            <a:schemeClr val="bg1"/>
          </a:solidFill>
          <a:ln w="3175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fr-FR" sz="700" dirty="0" smtClean="0"/>
              <a:t>11</a:t>
            </a:r>
          </a:p>
        </p:txBody>
      </p:sp>
      <p:cxnSp>
        <p:nvCxnSpPr>
          <p:cNvPr id="38" name="Straight Connector 37"/>
          <p:cNvCxnSpPr>
            <a:stCxn id="18" idx="0"/>
          </p:cNvCxnSpPr>
          <p:nvPr/>
        </p:nvCxnSpPr>
        <p:spPr>
          <a:xfrm flipV="1">
            <a:off x="3539990" y="1991143"/>
            <a:ext cx="696555" cy="1022939"/>
          </a:xfrm>
          <a:prstGeom prst="line">
            <a:avLst/>
          </a:prstGeom>
          <a:ln w="38100" cmpd="sng">
            <a:solidFill>
              <a:schemeClr val="accent3">
                <a:lumMod val="50000"/>
              </a:schemeClr>
            </a:solidFill>
            <a:prstDash val="solid"/>
            <a:headEnd type="non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18" idx="0"/>
            <a:endCxn id="26" idx="2"/>
          </p:cNvCxnSpPr>
          <p:nvPr/>
        </p:nvCxnSpPr>
        <p:spPr>
          <a:xfrm flipV="1">
            <a:off x="3539990" y="2013759"/>
            <a:ext cx="1383956" cy="1000323"/>
          </a:xfrm>
          <a:prstGeom prst="line">
            <a:avLst/>
          </a:prstGeom>
          <a:ln w="38100" cmpd="sng">
            <a:solidFill>
              <a:schemeClr val="accent3">
                <a:lumMod val="50000"/>
              </a:schemeClr>
            </a:solidFill>
            <a:prstDash val="solid"/>
            <a:headEnd type="non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21" idx="0"/>
            <a:endCxn id="26" idx="2"/>
          </p:cNvCxnSpPr>
          <p:nvPr/>
        </p:nvCxnSpPr>
        <p:spPr>
          <a:xfrm flipH="1" flipV="1">
            <a:off x="4923946" y="2013759"/>
            <a:ext cx="683749" cy="1000323"/>
          </a:xfrm>
          <a:prstGeom prst="line">
            <a:avLst/>
          </a:prstGeom>
          <a:ln w="38100" cmpd="sng">
            <a:solidFill>
              <a:schemeClr val="accent3">
                <a:lumMod val="50000"/>
              </a:schemeClr>
            </a:solidFill>
            <a:prstDash val="solid"/>
            <a:headEnd type="non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165582" y="2490544"/>
            <a:ext cx="2885590" cy="562429"/>
          </a:xfrm>
          <a:prstGeom prst="roundRect">
            <a:avLst/>
          </a:prstGeom>
          <a:solidFill>
            <a:srgbClr val="BC9024"/>
          </a:solidFill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36000" tIns="36000" rIns="36000" bIns="36000" rtlCol="0" anchor="t"/>
          <a:lstStyle/>
          <a:p>
            <a:r>
              <a:rPr lang="fr-FR" sz="1000" dirty="0" smtClean="0">
                <a:solidFill>
                  <a:schemeClr val="bg1"/>
                </a:solidFill>
              </a:rPr>
              <a:t>BD 10101 – 10.101.0.254/24 – BUM 225.1.1.101</a:t>
            </a:r>
          </a:p>
          <a:p>
            <a:r>
              <a:rPr lang="fr-FR" sz="1000" dirty="0">
                <a:solidFill>
                  <a:schemeClr val="bg1"/>
                </a:solidFill>
              </a:rPr>
              <a:t> </a:t>
            </a:r>
            <a:r>
              <a:rPr lang="fr-FR" sz="1000" dirty="0" smtClean="0">
                <a:solidFill>
                  <a:schemeClr val="bg1"/>
                </a:solidFill>
              </a:rPr>
              <a:t> vlan101 + e1/12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6092829" y="2490544"/>
            <a:ext cx="2885590" cy="562429"/>
          </a:xfrm>
          <a:prstGeom prst="roundRect">
            <a:avLst/>
          </a:prstGeom>
          <a:solidFill>
            <a:srgbClr val="BC9024"/>
          </a:solidFill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36000" tIns="36000" rIns="36000" bIns="36000" rtlCol="0" anchor="t"/>
          <a:lstStyle/>
          <a:p>
            <a:r>
              <a:rPr lang="fr-FR" sz="1000" dirty="0" smtClean="0">
                <a:solidFill>
                  <a:schemeClr val="bg1"/>
                </a:solidFill>
              </a:rPr>
              <a:t>BD 10101 – 10.101.0.254/24 – BUM 225.1.1.101</a:t>
            </a:r>
          </a:p>
          <a:p>
            <a:r>
              <a:rPr lang="fr-FR" sz="1000" dirty="0">
                <a:solidFill>
                  <a:schemeClr val="bg1"/>
                </a:solidFill>
              </a:rPr>
              <a:t> </a:t>
            </a:r>
            <a:r>
              <a:rPr lang="fr-FR" sz="1000" dirty="0" smtClean="0">
                <a:solidFill>
                  <a:schemeClr val="bg1"/>
                </a:solidFill>
              </a:rPr>
              <a:t> vlan101 + e1/11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165582" y="3118219"/>
            <a:ext cx="2885590" cy="562429"/>
          </a:xfrm>
          <a:prstGeom prst="roundRect">
            <a:avLst/>
          </a:prstGeom>
          <a:solidFill>
            <a:schemeClr val="tx2"/>
          </a:solidFill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36000" tIns="36000" rIns="36000" bIns="36000" rtlCol="0" anchor="t"/>
          <a:lstStyle/>
          <a:p>
            <a:r>
              <a:rPr lang="fr-FR" sz="1000" dirty="0" smtClean="0">
                <a:solidFill>
                  <a:schemeClr val="bg1"/>
                </a:solidFill>
              </a:rPr>
              <a:t>mac1/10.101.0.1 – e1/12 – vlan101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6092829" y="3118219"/>
            <a:ext cx="2885590" cy="562429"/>
          </a:xfrm>
          <a:prstGeom prst="roundRect">
            <a:avLst/>
          </a:prstGeom>
          <a:solidFill>
            <a:schemeClr val="tx2"/>
          </a:solidFill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36000" tIns="36000" rIns="36000" bIns="36000" rtlCol="0" anchor="t"/>
          <a:lstStyle/>
          <a:p>
            <a:endParaRPr lang="fr-FR" sz="1000" dirty="0" smtClean="0">
              <a:solidFill>
                <a:schemeClr val="bg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3605373" y="3347408"/>
            <a:ext cx="568796" cy="207217"/>
          </a:xfrm>
          <a:prstGeom prst="roundRect">
            <a:avLst/>
          </a:prstGeom>
          <a:solidFill>
            <a:schemeClr val="tx2"/>
          </a:solidFill>
          <a:ln w="12700" cmpd="sng">
            <a:solidFill>
              <a:schemeClr val="bg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45720" rIns="45720" rtlCol="0" anchor="ctr"/>
          <a:lstStyle/>
          <a:p>
            <a:pPr algn="ctr"/>
            <a:r>
              <a:rPr lang="fr-FR" sz="600" dirty="0" err="1" smtClean="0">
                <a:solidFill>
                  <a:schemeClr val="bg1"/>
                </a:solidFill>
              </a:rPr>
              <a:t>arp 10.101.0.2</a:t>
            </a:r>
          </a:p>
        </p:txBody>
      </p:sp>
      <p:cxnSp>
        <p:nvCxnSpPr>
          <p:cNvPr id="39" name="Straight Connector 38"/>
          <p:cNvCxnSpPr>
            <a:endCxn id="32" idx="2"/>
          </p:cNvCxnSpPr>
          <p:nvPr/>
        </p:nvCxnSpPr>
        <p:spPr>
          <a:xfrm flipH="1" flipV="1">
            <a:off x="3536676" y="3337771"/>
            <a:ext cx="3314" cy="243937"/>
          </a:xfrm>
          <a:prstGeom prst="line">
            <a:avLst/>
          </a:prstGeom>
          <a:ln w="38100" cmpd="sng">
            <a:solidFill>
              <a:schemeClr val="tx2"/>
            </a:solidFill>
            <a:prstDash val="solid"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25120" y="3994845"/>
            <a:ext cx="84521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Leaf-D flood la requête ARP localement sur tous les ports attachés au BD 10101,</a:t>
            </a:r>
          </a:p>
          <a:p>
            <a:r>
              <a:rPr lang="fr-FR" dirty="0"/>
              <a:t>cad e1/12 sur le vlan 101.</a:t>
            </a:r>
          </a:p>
          <a:p>
            <a:r>
              <a:rPr lang="fr-FR" dirty="0" smtClean="0"/>
              <a:t>A ce stade, Leaf-D n’apprend pas mac1/10.101.0.1 (conversationnal learning).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9442974">
            <a:off x="3770205" y="2468675"/>
            <a:ext cx="891906" cy="162808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8319945">
            <a:off x="3475152" y="2357241"/>
            <a:ext cx="891906" cy="162808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3291398">
            <a:off x="4832830" y="2446303"/>
            <a:ext cx="891906" cy="162808"/>
          </a:xfrm>
          <a:prstGeom prst="rect">
            <a:avLst/>
          </a:prstGeom>
        </p:spPr>
      </p:pic>
      <p:cxnSp>
        <p:nvCxnSpPr>
          <p:cNvPr id="44" name="Straight Connector 43"/>
          <p:cNvCxnSpPr/>
          <p:nvPr/>
        </p:nvCxnSpPr>
        <p:spPr>
          <a:xfrm rot="10800000" flipH="1" flipV="1">
            <a:off x="5612384" y="3337771"/>
            <a:ext cx="3314" cy="243937"/>
          </a:xfrm>
          <a:prstGeom prst="line">
            <a:avLst/>
          </a:prstGeom>
          <a:ln w="38100" cmpd="sng">
            <a:solidFill>
              <a:schemeClr val="tx2"/>
            </a:solidFill>
            <a:prstDash val="solid"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Rounded Rectangle 44"/>
          <p:cNvSpPr/>
          <p:nvPr/>
        </p:nvSpPr>
        <p:spPr>
          <a:xfrm>
            <a:off x="4968293" y="3347408"/>
            <a:ext cx="568796" cy="207217"/>
          </a:xfrm>
          <a:prstGeom prst="roundRect">
            <a:avLst/>
          </a:prstGeom>
          <a:solidFill>
            <a:schemeClr val="tx2"/>
          </a:solidFill>
          <a:ln w="12700" cmpd="sng">
            <a:solidFill>
              <a:schemeClr val="bg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45720" rIns="45720" rtlCol="0" anchor="ctr"/>
          <a:lstStyle/>
          <a:p>
            <a:pPr algn="ctr"/>
            <a:r>
              <a:rPr lang="fr-FR" sz="600" dirty="0" err="1" smtClean="0">
                <a:solidFill>
                  <a:schemeClr val="bg1"/>
                </a:solidFill>
              </a:rPr>
              <a:t>arp 10.101.0.2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3334085" y="1113299"/>
            <a:ext cx="2885590" cy="562429"/>
          </a:xfrm>
          <a:prstGeom prst="roundRect">
            <a:avLst/>
          </a:prstGeom>
          <a:solidFill>
            <a:schemeClr val="tx2"/>
          </a:solidFill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36000" tIns="36000" rIns="36000" bIns="36000" rtlCol="0" anchor="t"/>
          <a:lstStyle/>
          <a:p>
            <a:r>
              <a:rPr lang="fr-FR" sz="1000" dirty="0" smtClean="0">
                <a:solidFill>
                  <a:schemeClr val="bg1"/>
                </a:solidFill>
              </a:rPr>
              <a:t>mac1/10.101.0.1 – Leaf-A – BD 10101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74752" y="3578374"/>
            <a:ext cx="528542" cy="264271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46142" y="3578374"/>
            <a:ext cx="540002" cy="270001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3158951" y="3789048"/>
            <a:ext cx="76014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"/>
              <a:t>mac1/10.101.0.1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236071" y="3789048"/>
            <a:ext cx="76014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"/>
              <a:t>mac2/10.101.0.2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4269240" y="1800309"/>
            <a:ext cx="172832" cy="207957"/>
          </a:xfrm>
          <a:prstGeom prst="roundRect">
            <a:avLst/>
          </a:prstGeom>
          <a:solidFill>
            <a:schemeClr val="bg2"/>
          </a:solidFill>
          <a:ln w="12700" cmpd="sng">
            <a:solidFill>
              <a:schemeClr val="bg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lIns="45720" rIns="45720" rtlCol="0" anchor="ctr">
            <a:noAutofit/>
          </a:bodyPr>
          <a:lstStyle/>
          <a:p>
            <a:pPr algn="ctr"/>
            <a:r>
              <a:rPr lang="fr-FR" sz="1100" dirty="0" err="1" smtClean="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4973234" y="1793221"/>
            <a:ext cx="172832" cy="207957"/>
          </a:xfrm>
          <a:prstGeom prst="roundRect">
            <a:avLst/>
          </a:prstGeom>
          <a:solidFill>
            <a:schemeClr val="bg2"/>
          </a:solidFill>
          <a:ln w="12700" cmpd="sng">
            <a:solidFill>
              <a:schemeClr val="bg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lIns="45720" rIns="45720" rtlCol="0" anchor="ctr">
            <a:noAutofit/>
          </a:bodyPr>
          <a:lstStyle/>
          <a:p>
            <a:pPr algn="ctr"/>
            <a:r>
              <a:rPr lang="fr-FR" sz="1100" dirty="0" err="1" smtClean="0">
                <a:solidFill>
                  <a:schemeClr val="bg1"/>
                </a:solidFill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4577462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Envoi de la trame à l’un des spines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Unknown unicast L2</a:t>
            </a:r>
            <a:endParaRPr lang="fr-FR"/>
          </a:p>
        </p:txBody>
      </p:sp>
      <p:grpSp>
        <p:nvGrpSpPr>
          <p:cNvPr id="5" name="Group 4"/>
          <p:cNvGrpSpPr/>
          <p:nvPr/>
        </p:nvGrpSpPr>
        <p:grpSpPr>
          <a:xfrm>
            <a:off x="3283626" y="1778000"/>
            <a:ext cx="2489370" cy="1400628"/>
            <a:chOff x="3290946" y="1778000"/>
            <a:chExt cx="2489370" cy="1400628"/>
          </a:xfrm>
        </p:grpSpPr>
        <p:sp>
          <p:nvSpPr>
            <p:cNvPr id="6" name="Cloud"/>
            <p:cNvSpPr>
              <a:spLocks noChangeAspect="1" noEditPoints="1" noChangeArrowheads="1"/>
            </p:cNvSpPr>
            <p:nvPr/>
          </p:nvSpPr>
          <p:spPr bwMode="auto">
            <a:xfrm>
              <a:off x="3290946" y="1778000"/>
              <a:ext cx="2489370" cy="1400628"/>
            </a:xfrm>
            <a:custGeom>
              <a:avLst/>
              <a:gdLst>
                <a:gd name="T0" fmla="*/ 312677596 w 21600"/>
                <a:gd name="T1" fmla="*/ 203613264 h 21600"/>
                <a:gd name="T2" fmla="*/ 312677596 w 21600"/>
                <a:gd name="T3" fmla="*/ 203613264 h 21600"/>
                <a:gd name="T4" fmla="*/ 312677596 w 21600"/>
                <a:gd name="T5" fmla="*/ 203613264 h 21600"/>
                <a:gd name="T6" fmla="*/ 312677596 w 21600"/>
                <a:gd name="T7" fmla="*/ 203613264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4 w 21600"/>
                <a:gd name="T13" fmla="*/ 3259 h 21600"/>
                <a:gd name="T14" fmla="*/ 17088 w 21600"/>
                <a:gd name="T15" fmla="*/ 1733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49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2999"/>
                </a:srgbClr>
              </a:outerShdw>
            </a:effectLst>
            <a:extLst/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 flipV="1">
              <a:off x="4240356" y="2023379"/>
              <a:ext cx="0" cy="990703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4921969" y="2023379"/>
              <a:ext cx="0" cy="990703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4240356" y="2023379"/>
              <a:ext cx="681613" cy="990703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 flipV="1">
              <a:off x="4240356" y="2023379"/>
              <a:ext cx="681613" cy="990703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 flipV="1">
              <a:off x="4240356" y="2023379"/>
              <a:ext cx="1374659" cy="990703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 flipV="1">
              <a:off x="4921969" y="2023379"/>
              <a:ext cx="693046" cy="990703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3547310" y="2023379"/>
              <a:ext cx="693046" cy="990703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3547310" y="2023379"/>
              <a:ext cx="1374659" cy="990703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4"/>
          <p:cNvSpPr/>
          <p:nvPr/>
        </p:nvSpPr>
        <p:spPr>
          <a:xfrm>
            <a:off x="3274752" y="1651607"/>
            <a:ext cx="2579855" cy="1548792"/>
          </a:xfrm>
          <a:prstGeom prst="rect">
            <a:avLst/>
          </a:prstGeom>
          <a:solidFill>
            <a:schemeClr val="bg1">
              <a:alpha val="70000"/>
            </a:schemeClr>
          </a:solidFill>
          <a:ln w="12700" cmpd="sng">
            <a:noFill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 err="1" smtClean="0">
              <a:solidFill>
                <a:schemeClr val="bg1"/>
              </a:solidFill>
            </a:endParaRPr>
          </a:p>
        </p:txBody>
      </p:sp>
      <p:cxnSp>
        <p:nvCxnSpPr>
          <p:cNvPr id="17" name="Straight Connector 16"/>
          <p:cNvCxnSpPr>
            <a:stCxn id="18" idx="0"/>
          </p:cNvCxnSpPr>
          <p:nvPr/>
        </p:nvCxnSpPr>
        <p:spPr>
          <a:xfrm flipV="1">
            <a:off x="3539990" y="3278701"/>
            <a:ext cx="0" cy="303007"/>
          </a:xfrm>
          <a:prstGeom prst="line">
            <a:avLst/>
          </a:prstGeom>
          <a:ln w="12700" cmpd="sng">
            <a:solidFill>
              <a:schemeClr val="tx2"/>
            </a:solidFill>
            <a:prstDash val="solid"/>
            <a:headEnd type="non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870" y="3014082"/>
            <a:ext cx="500240" cy="264619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 flipV="1">
            <a:off x="5607695" y="3278701"/>
            <a:ext cx="0" cy="306797"/>
          </a:xfrm>
          <a:prstGeom prst="line">
            <a:avLst/>
          </a:prstGeom>
          <a:ln w="12700" cmpd="sng">
            <a:solidFill>
              <a:schemeClr val="tx2"/>
            </a:solidFill>
            <a:prstDash val="solid"/>
            <a:headEnd type="non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575" y="3014082"/>
            <a:ext cx="500240" cy="26461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916" y="3014082"/>
            <a:ext cx="500240" cy="26461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529" y="3014082"/>
            <a:ext cx="500240" cy="26461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79664" y="765154"/>
            <a:ext cx="570029" cy="32509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355" y="1312802"/>
            <a:ext cx="494524" cy="71057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684" y="1303182"/>
            <a:ext cx="494524" cy="710577"/>
          </a:xfrm>
          <a:prstGeom prst="rect">
            <a:avLst/>
          </a:prstGeom>
        </p:spPr>
      </p:pic>
      <p:sp>
        <p:nvSpPr>
          <p:cNvPr id="32" name="Rounded Rectangle 31"/>
          <p:cNvSpPr/>
          <p:nvPr/>
        </p:nvSpPr>
        <p:spPr>
          <a:xfrm>
            <a:off x="3481696" y="3219631"/>
            <a:ext cx="109959" cy="118140"/>
          </a:xfrm>
          <a:prstGeom prst="roundRect">
            <a:avLst/>
          </a:prstGeom>
          <a:solidFill>
            <a:schemeClr val="bg1"/>
          </a:solidFill>
          <a:ln w="3175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fr-FR" sz="700" dirty="0" smtClean="0"/>
              <a:t>12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5552715" y="3219631"/>
            <a:ext cx="109959" cy="118140"/>
          </a:xfrm>
          <a:prstGeom prst="roundRect">
            <a:avLst/>
          </a:prstGeom>
          <a:solidFill>
            <a:schemeClr val="bg1"/>
          </a:solidFill>
          <a:ln w="3175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fr-FR" sz="700" dirty="0" smtClean="0"/>
              <a:t>11</a:t>
            </a:r>
          </a:p>
        </p:txBody>
      </p:sp>
      <p:cxnSp>
        <p:nvCxnSpPr>
          <p:cNvPr id="38" name="Straight Connector 37"/>
          <p:cNvCxnSpPr>
            <a:stCxn id="18" idx="0"/>
          </p:cNvCxnSpPr>
          <p:nvPr/>
        </p:nvCxnSpPr>
        <p:spPr>
          <a:xfrm flipV="1">
            <a:off x="3539990" y="1991143"/>
            <a:ext cx="696555" cy="1022939"/>
          </a:xfrm>
          <a:prstGeom prst="line">
            <a:avLst/>
          </a:prstGeom>
          <a:ln w="38100" cmpd="sng">
            <a:solidFill>
              <a:schemeClr val="accent3">
                <a:lumMod val="50000"/>
              </a:schemeClr>
            </a:solidFill>
            <a:prstDash val="solid"/>
            <a:headEnd type="non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18" idx="0"/>
            <a:endCxn id="26" idx="2"/>
          </p:cNvCxnSpPr>
          <p:nvPr/>
        </p:nvCxnSpPr>
        <p:spPr>
          <a:xfrm flipV="1">
            <a:off x="3539990" y="2013759"/>
            <a:ext cx="1383956" cy="1000323"/>
          </a:xfrm>
          <a:prstGeom prst="line">
            <a:avLst/>
          </a:prstGeom>
          <a:ln w="38100" cmpd="sng">
            <a:solidFill>
              <a:schemeClr val="accent3">
                <a:lumMod val="50000"/>
              </a:schemeClr>
            </a:solidFill>
            <a:prstDash val="solid"/>
            <a:headEnd type="non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21" idx="0"/>
            <a:endCxn id="26" idx="2"/>
          </p:cNvCxnSpPr>
          <p:nvPr/>
        </p:nvCxnSpPr>
        <p:spPr>
          <a:xfrm flipH="1" flipV="1">
            <a:off x="4923946" y="2013759"/>
            <a:ext cx="683749" cy="1000323"/>
          </a:xfrm>
          <a:prstGeom prst="line">
            <a:avLst/>
          </a:prstGeom>
          <a:ln w="38100" cmpd="sng">
            <a:solidFill>
              <a:schemeClr val="accent3">
                <a:lumMod val="50000"/>
              </a:schemeClr>
            </a:solidFill>
            <a:prstDash val="solid"/>
            <a:headEnd type="non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165582" y="2490544"/>
            <a:ext cx="2885590" cy="562429"/>
          </a:xfrm>
          <a:prstGeom prst="roundRect">
            <a:avLst/>
          </a:prstGeom>
          <a:solidFill>
            <a:srgbClr val="BC9024"/>
          </a:solidFill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36000" tIns="36000" rIns="36000" bIns="36000" rtlCol="0" anchor="t"/>
          <a:lstStyle/>
          <a:p>
            <a:r>
              <a:rPr lang="fr-FR" sz="1000" dirty="0" smtClean="0">
                <a:solidFill>
                  <a:schemeClr val="bg1"/>
                </a:solidFill>
              </a:rPr>
              <a:t>BD 10101 – 10.101.0.254/24 – BUM 225.1.1.101</a:t>
            </a:r>
          </a:p>
          <a:p>
            <a:r>
              <a:rPr lang="fr-FR" sz="1000" dirty="0">
                <a:solidFill>
                  <a:schemeClr val="bg1"/>
                </a:solidFill>
              </a:rPr>
              <a:t> </a:t>
            </a:r>
            <a:r>
              <a:rPr lang="fr-FR" sz="1000" dirty="0" smtClean="0">
                <a:solidFill>
                  <a:schemeClr val="bg1"/>
                </a:solidFill>
              </a:rPr>
              <a:t> vlan101 + e1/12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6092829" y="2490544"/>
            <a:ext cx="2885590" cy="562429"/>
          </a:xfrm>
          <a:prstGeom prst="roundRect">
            <a:avLst/>
          </a:prstGeom>
          <a:solidFill>
            <a:srgbClr val="BC9024"/>
          </a:solidFill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36000" tIns="36000" rIns="36000" bIns="36000" rtlCol="0" anchor="t"/>
          <a:lstStyle/>
          <a:p>
            <a:r>
              <a:rPr lang="fr-FR" sz="1000" dirty="0" smtClean="0">
                <a:solidFill>
                  <a:schemeClr val="bg1"/>
                </a:solidFill>
              </a:rPr>
              <a:t>BD 10101 – 10.101.0.254/24 – BUM 225.1.1.101</a:t>
            </a:r>
          </a:p>
          <a:p>
            <a:r>
              <a:rPr lang="fr-FR" sz="1000" dirty="0">
                <a:solidFill>
                  <a:schemeClr val="bg1"/>
                </a:solidFill>
              </a:rPr>
              <a:t> </a:t>
            </a:r>
            <a:r>
              <a:rPr lang="fr-FR" sz="1000" dirty="0" smtClean="0">
                <a:solidFill>
                  <a:schemeClr val="bg1"/>
                </a:solidFill>
              </a:rPr>
              <a:t> vlan101 + e1/11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165582" y="3118219"/>
            <a:ext cx="2885590" cy="562429"/>
          </a:xfrm>
          <a:prstGeom prst="roundRect">
            <a:avLst/>
          </a:prstGeom>
          <a:solidFill>
            <a:schemeClr val="tx2"/>
          </a:solidFill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36000" tIns="36000" rIns="36000" bIns="36000" rtlCol="0" anchor="t"/>
          <a:lstStyle/>
          <a:p>
            <a:r>
              <a:rPr lang="fr-FR" sz="1000" dirty="0" smtClean="0">
                <a:solidFill>
                  <a:schemeClr val="bg1"/>
                </a:solidFill>
              </a:rPr>
              <a:t>mac1/10.101.0.1 – e1/12 – vlan101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6092829" y="3118219"/>
            <a:ext cx="2885590" cy="562429"/>
          </a:xfrm>
          <a:prstGeom prst="roundRect">
            <a:avLst/>
          </a:prstGeom>
          <a:solidFill>
            <a:schemeClr val="tx2"/>
          </a:solidFill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36000" tIns="36000" rIns="36000" bIns="36000" rtlCol="0" anchor="t"/>
          <a:lstStyle/>
          <a:p>
            <a:r>
              <a:rPr lang="fr-FR" sz="1000" dirty="0" smtClean="0">
                <a:solidFill>
                  <a:schemeClr val="bg1"/>
                </a:solidFill>
              </a:rPr>
              <a:t> </a:t>
            </a:r>
          </a:p>
          <a:p>
            <a:r>
              <a:rPr lang="fr-FR" sz="10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25120" y="3994845"/>
            <a:ext cx="8452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Le serveur 10.101.0.2 répond à la requête ARP en unicast à destination de mac1.</a:t>
            </a:r>
          </a:p>
        </p:txBody>
      </p:sp>
      <p:cxnSp>
        <p:nvCxnSpPr>
          <p:cNvPr id="44" name="Straight Connector 43"/>
          <p:cNvCxnSpPr/>
          <p:nvPr/>
        </p:nvCxnSpPr>
        <p:spPr>
          <a:xfrm flipH="1" flipV="1">
            <a:off x="5612384" y="3337771"/>
            <a:ext cx="3314" cy="243937"/>
          </a:xfrm>
          <a:prstGeom prst="line">
            <a:avLst/>
          </a:prstGeom>
          <a:ln w="38100" cmpd="sng">
            <a:solidFill>
              <a:schemeClr val="tx2"/>
            </a:solidFill>
            <a:prstDash val="solid"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Rounded Rectangle 44"/>
          <p:cNvSpPr/>
          <p:nvPr/>
        </p:nvSpPr>
        <p:spPr>
          <a:xfrm>
            <a:off x="4968293" y="3347408"/>
            <a:ext cx="568796" cy="207217"/>
          </a:xfrm>
          <a:prstGeom prst="roundRect">
            <a:avLst/>
          </a:prstGeom>
          <a:solidFill>
            <a:schemeClr val="tx2"/>
          </a:solidFill>
          <a:ln w="12700" cmpd="sng">
            <a:solidFill>
              <a:schemeClr val="bg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45720" rIns="45720" rtlCol="0" anchor="ctr"/>
          <a:lstStyle/>
          <a:p>
            <a:pPr algn="ctr"/>
            <a:r>
              <a:rPr lang="fr-FR" sz="600" dirty="0" err="1" smtClean="0">
                <a:solidFill>
                  <a:schemeClr val="bg1"/>
                </a:solidFill>
              </a:rPr>
              <a:t>arp reply</a:t>
            </a:r>
          </a:p>
          <a:p>
            <a:pPr algn="ctr"/>
            <a:r>
              <a:rPr lang="fr-FR" sz="600" dirty="0" err="1">
                <a:solidFill>
                  <a:schemeClr val="bg1"/>
                </a:solidFill>
              </a:rPr>
              <a:t>mac1</a:t>
            </a:r>
            <a:endParaRPr lang="fr-FR" sz="600" dirty="0" err="1" smtClean="0">
              <a:solidFill>
                <a:schemeClr val="bg1"/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3334085" y="1113299"/>
            <a:ext cx="2885590" cy="562429"/>
          </a:xfrm>
          <a:prstGeom prst="roundRect">
            <a:avLst/>
          </a:prstGeom>
          <a:solidFill>
            <a:schemeClr val="tx2"/>
          </a:solidFill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36000" tIns="36000" rIns="36000" bIns="36000" rtlCol="0" anchor="t"/>
          <a:lstStyle/>
          <a:p>
            <a:r>
              <a:rPr lang="fr-FR" sz="1000" dirty="0" smtClean="0">
                <a:solidFill>
                  <a:schemeClr val="bg1"/>
                </a:solidFill>
              </a:rPr>
              <a:t>mac1/10.101.0.1 – Leaf-A – BD 10101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74752" y="3578374"/>
            <a:ext cx="528542" cy="264271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46142" y="3578374"/>
            <a:ext cx="540002" cy="270001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3158951" y="3789048"/>
            <a:ext cx="76014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"/>
              <a:t>mac1/10.101.0.1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236071" y="3789048"/>
            <a:ext cx="76014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"/>
              <a:t>mac2/10.101.0.2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4269240" y="1800309"/>
            <a:ext cx="172832" cy="207957"/>
          </a:xfrm>
          <a:prstGeom prst="roundRect">
            <a:avLst/>
          </a:prstGeom>
          <a:solidFill>
            <a:schemeClr val="bg2"/>
          </a:solidFill>
          <a:ln w="12700" cmpd="sng">
            <a:solidFill>
              <a:schemeClr val="bg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lIns="45720" rIns="45720" rtlCol="0" anchor="ctr">
            <a:noAutofit/>
          </a:bodyPr>
          <a:lstStyle/>
          <a:p>
            <a:pPr algn="ctr"/>
            <a:r>
              <a:rPr lang="fr-FR" sz="1100" dirty="0" err="1" smtClean="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4973234" y="1793221"/>
            <a:ext cx="172832" cy="207957"/>
          </a:xfrm>
          <a:prstGeom prst="roundRect">
            <a:avLst/>
          </a:prstGeom>
          <a:solidFill>
            <a:schemeClr val="bg2"/>
          </a:solidFill>
          <a:ln w="12700" cmpd="sng">
            <a:solidFill>
              <a:schemeClr val="bg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lIns="45720" rIns="45720" rtlCol="0" anchor="ctr">
            <a:noAutofit/>
          </a:bodyPr>
          <a:lstStyle/>
          <a:p>
            <a:pPr algn="ctr"/>
            <a:r>
              <a:rPr lang="fr-FR" sz="1100" dirty="0" err="1" smtClean="0">
                <a:solidFill>
                  <a:schemeClr val="bg1"/>
                </a:solidFill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2622087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Envoi de la trame à l’un des spines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Unknown unicast L2</a:t>
            </a:r>
            <a:endParaRPr lang="fr-FR"/>
          </a:p>
        </p:txBody>
      </p:sp>
      <p:grpSp>
        <p:nvGrpSpPr>
          <p:cNvPr id="5" name="Group 4"/>
          <p:cNvGrpSpPr/>
          <p:nvPr/>
        </p:nvGrpSpPr>
        <p:grpSpPr>
          <a:xfrm>
            <a:off x="3283626" y="1778000"/>
            <a:ext cx="2489370" cy="1400628"/>
            <a:chOff x="3290946" y="1778000"/>
            <a:chExt cx="2489370" cy="1400628"/>
          </a:xfrm>
        </p:grpSpPr>
        <p:sp>
          <p:nvSpPr>
            <p:cNvPr id="6" name="Cloud"/>
            <p:cNvSpPr>
              <a:spLocks noChangeAspect="1" noEditPoints="1" noChangeArrowheads="1"/>
            </p:cNvSpPr>
            <p:nvPr/>
          </p:nvSpPr>
          <p:spPr bwMode="auto">
            <a:xfrm>
              <a:off x="3290946" y="1778000"/>
              <a:ext cx="2489370" cy="1400628"/>
            </a:xfrm>
            <a:custGeom>
              <a:avLst/>
              <a:gdLst>
                <a:gd name="T0" fmla="*/ 312677596 w 21600"/>
                <a:gd name="T1" fmla="*/ 203613264 h 21600"/>
                <a:gd name="T2" fmla="*/ 312677596 w 21600"/>
                <a:gd name="T3" fmla="*/ 203613264 h 21600"/>
                <a:gd name="T4" fmla="*/ 312677596 w 21600"/>
                <a:gd name="T5" fmla="*/ 203613264 h 21600"/>
                <a:gd name="T6" fmla="*/ 312677596 w 21600"/>
                <a:gd name="T7" fmla="*/ 203613264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4 w 21600"/>
                <a:gd name="T13" fmla="*/ 3259 h 21600"/>
                <a:gd name="T14" fmla="*/ 17088 w 21600"/>
                <a:gd name="T15" fmla="*/ 1733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49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2999"/>
                </a:srgbClr>
              </a:outerShdw>
            </a:effectLst>
            <a:extLst/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 flipV="1">
              <a:off x="4240356" y="2023379"/>
              <a:ext cx="0" cy="990703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4921969" y="2023379"/>
              <a:ext cx="0" cy="990703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4240356" y="2023379"/>
              <a:ext cx="681613" cy="990703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 flipV="1">
              <a:off x="4240356" y="2023379"/>
              <a:ext cx="681613" cy="990703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 flipV="1">
              <a:off x="4240356" y="2023379"/>
              <a:ext cx="1374659" cy="990703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 flipV="1">
              <a:off x="4921969" y="2023379"/>
              <a:ext cx="693046" cy="990703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3547310" y="2023379"/>
              <a:ext cx="693046" cy="990703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3547310" y="2023379"/>
              <a:ext cx="1374659" cy="990703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4"/>
          <p:cNvSpPr/>
          <p:nvPr/>
        </p:nvSpPr>
        <p:spPr>
          <a:xfrm>
            <a:off x="3274752" y="1651607"/>
            <a:ext cx="2579855" cy="1548792"/>
          </a:xfrm>
          <a:prstGeom prst="rect">
            <a:avLst/>
          </a:prstGeom>
          <a:solidFill>
            <a:schemeClr val="bg1">
              <a:alpha val="70000"/>
            </a:schemeClr>
          </a:solidFill>
          <a:ln w="12700" cmpd="sng">
            <a:noFill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 err="1" smtClean="0">
              <a:solidFill>
                <a:schemeClr val="bg1"/>
              </a:solidFill>
            </a:endParaRPr>
          </a:p>
        </p:txBody>
      </p:sp>
      <p:cxnSp>
        <p:nvCxnSpPr>
          <p:cNvPr id="17" name="Straight Connector 16"/>
          <p:cNvCxnSpPr>
            <a:stCxn id="18" idx="0"/>
          </p:cNvCxnSpPr>
          <p:nvPr/>
        </p:nvCxnSpPr>
        <p:spPr>
          <a:xfrm flipV="1">
            <a:off x="3539990" y="3278701"/>
            <a:ext cx="0" cy="303007"/>
          </a:xfrm>
          <a:prstGeom prst="line">
            <a:avLst/>
          </a:prstGeom>
          <a:ln w="12700" cmpd="sng">
            <a:solidFill>
              <a:schemeClr val="tx2"/>
            </a:solidFill>
            <a:prstDash val="solid"/>
            <a:headEnd type="non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870" y="3014082"/>
            <a:ext cx="500240" cy="264619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 flipV="1">
            <a:off x="5607695" y="3278701"/>
            <a:ext cx="0" cy="306797"/>
          </a:xfrm>
          <a:prstGeom prst="line">
            <a:avLst/>
          </a:prstGeom>
          <a:ln w="12700" cmpd="sng">
            <a:solidFill>
              <a:schemeClr val="tx2"/>
            </a:solidFill>
            <a:prstDash val="solid"/>
            <a:headEnd type="non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575" y="3014082"/>
            <a:ext cx="500240" cy="26461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916" y="3014082"/>
            <a:ext cx="500240" cy="26461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529" y="3014082"/>
            <a:ext cx="500240" cy="26461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79664" y="765154"/>
            <a:ext cx="570029" cy="32509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355" y="1312802"/>
            <a:ext cx="494524" cy="71057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684" y="1303182"/>
            <a:ext cx="494524" cy="710577"/>
          </a:xfrm>
          <a:prstGeom prst="rect">
            <a:avLst/>
          </a:prstGeom>
        </p:spPr>
      </p:pic>
      <p:sp>
        <p:nvSpPr>
          <p:cNvPr id="32" name="Rounded Rectangle 31"/>
          <p:cNvSpPr/>
          <p:nvPr/>
        </p:nvSpPr>
        <p:spPr>
          <a:xfrm>
            <a:off x="3481696" y="3219631"/>
            <a:ext cx="109959" cy="118140"/>
          </a:xfrm>
          <a:prstGeom prst="roundRect">
            <a:avLst/>
          </a:prstGeom>
          <a:solidFill>
            <a:schemeClr val="bg1"/>
          </a:solidFill>
          <a:ln w="3175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fr-FR" sz="700" dirty="0" smtClean="0"/>
              <a:t>12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5552715" y="3219631"/>
            <a:ext cx="109959" cy="118140"/>
          </a:xfrm>
          <a:prstGeom prst="roundRect">
            <a:avLst/>
          </a:prstGeom>
          <a:solidFill>
            <a:schemeClr val="bg1"/>
          </a:solidFill>
          <a:ln w="3175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fr-FR" sz="700" dirty="0" smtClean="0"/>
              <a:t>11</a:t>
            </a:r>
          </a:p>
        </p:txBody>
      </p:sp>
      <p:cxnSp>
        <p:nvCxnSpPr>
          <p:cNvPr id="38" name="Straight Connector 37"/>
          <p:cNvCxnSpPr>
            <a:stCxn id="18" idx="0"/>
          </p:cNvCxnSpPr>
          <p:nvPr/>
        </p:nvCxnSpPr>
        <p:spPr>
          <a:xfrm flipV="1">
            <a:off x="3539990" y="1991143"/>
            <a:ext cx="696555" cy="1022939"/>
          </a:xfrm>
          <a:prstGeom prst="line">
            <a:avLst/>
          </a:prstGeom>
          <a:ln w="38100" cmpd="sng">
            <a:solidFill>
              <a:schemeClr val="accent3">
                <a:lumMod val="50000"/>
              </a:schemeClr>
            </a:solidFill>
            <a:prstDash val="solid"/>
            <a:headEnd type="non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18" idx="0"/>
            <a:endCxn id="26" idx="2"/>
          </p:cNvCxnSpPr>
          <p:nvPr/>
        </p:nvCxnSpPr>
        <p:spPr>
          <a:xfrm flipV="1">
            <a:off x="3539990" y="2013759"/>
            <a:ext cx="1383956" cy="1000323"/>
          </a:xfrm>
          <a:prstGeom prst="line">
            <a:avLst/>
          </a:prstGeom>
          <a:ln w="38100" cmpd="sng">
            <a:solidFill>
              <a:schemeClr val="accent3">
                <a:lumMod val="50000"/>
              </a:schemeClr>
            </a:solidFill>
            <a:prstDash val="solid"/>
            <a:headEnd type="non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21" idx="0"/>
            <a:endCxn id="26" idx="2"/>
          </p:cNvCxnSpPr>
          <p:nvPr/>
        </p:nvCxnSpPr>
        <p:spPr>
          <a:xfrm flipH="1" flipV="1">
            <a:off x="4923946" y="2013759"/>
            <a:ext cx="683749" cy="1000323"/>
          </a:xfrm>
          <a:prstGeom prst="line">
            <a:avLst/>
          </a:prstGeom>
          <a:ln w="38100" cmpd="sng">
            <a:solidFill>
              <a:schemeClr val="accent3">
                <a:lumMod val="50000"/>
              </a:schemeClr>
            </a:solidFill>
            <a:prstDash val="solid"/>
            <a:headEnd type="non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165582" y="2490544"/>
            <a:ext cx="2885590" cy="562429"/>
          </a:xfrm>
          <a:prstGeom prst="roundRect">
            <a:avLst/>
          </a:prstGeom>
          <a:solidFill>
            <a:srgbClr val="BC9024"/>
          </a:solidFill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36000" tIns="36000" rIns="36000" bIns="36000" rtlCol="0" anchor="t"/>
          <a:lstStyle/>
          <a:p>
            <a:r>
              <a:rPr lang="fr-FR" sz="1000" dirty="0" smtClean="0">
                <a:solidFill>
                  <a:schemeClr val="bg1"/>
                </a:solidFill>
              </a:rPr>
              <a:t>BD 10101 – 10.101.0.254/24 – BUM 225.1.1.101</a:t>
            </a:r>
          </a:p>
          <a:p>
            <a:r>
              <a:rPr lang="fr-FR" sz="1000" dirty="0">
                <a:solidFill>
                  <a:schemeClr val="bg1"/>
                </a:solidFill>
              </a:rPr>
              <a:t> </a:t>
            </a:r>
            <a:r>
              <a:rPr lang="fr-FR" sz="1000" dirty="0" smtClean="0">
                <a:solidFill>
                  <a:schemeClr val="bg1"/>
                </a:solidFill>
              </a:rPr>
              <a:t> vlan101 + e1/12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6092829" y="2490544"/>
            <a:ext cx="2885590" cy="562429"/>
          </a:xfrm>
          <a:prstGeom prst="roundRect">
            <a:avLst/>
          </a:prstGeom>
          <a:solidFill>
            <a:srgbClr val="BC9024"/>
          </a:solidFill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36000" tIns="36000" rIns="36000" bIns="36000" rtlCol="0" anchor="t"/>
          <a:lstStyle/>
          <a:p>
            <a:r>
              <a:rPr lang="fr-FR" sz="1000" dirty="0" smtClean="0">
                <a:solidFill>
                  <a:schemeClr val="bg1"/>
                </a:solidFill>
              </a:rPr>
              <a:t>BD 10101 – 10.101.0.254/24 – BUM 225.1.1.101</a:t>
            </a:r>
          </a:p>
          <a:p>
            <a:r>
              <a:rPr lang="fr-FR" sz="1000" dirty="0">
                <a:solidFill>
                  <a:schemeClr val="bg1"/>
                </a:solidFill>
              </a:rPr>
              <a:t> </a:t>
            </a:r>
            <a:r>
              <a:rPr lang="fr-FR" sz="1000" dirty="0" smtClean="0">
                <a:solidFill>
                  <a:schemeClr val="bg1"/>
                </a:solidFill>
              </a:rPr>
              <a:t> vlan101 + e1/11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165582" y="3118219"/>
            <a:ext cx="2885590" cy="562429"/>
          </a:xfrm>
          <a:prstGeom prst="roundRect">
            <a:avLst/>
          </a:prstGeom>
          <a:solidFill>
            <a:schemeClr val="tx2"/>
          </a:solidFill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36000" tIns="36000" rIns="36000" bIns="36000" rtlCol="0" anchor="t"/>
          <a:lstStyle/>
          <a:p>
            <a:r>
              <a:rPr lang="fr-FR" sz="1000" dirty="0" smtClean="0">
                <a:solidFill>
                  <a:schemeClr val="bg1"/>
                </a:solidFill>
              </a:rPr>
              <a:t>mac1/10.101.0.1 – e1/12 – vlan101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6092829" y="3118219"/>
            <a:ext cx="2885590" cy="562429"/>
          </a:xfrm>
          <a:prstGeom prst="roundRect">
            <a:avLst/>
          </a:prstGeom>
          <a:solidFill>
            <a:schemeClr val="tx2"/>
          </a:solidFill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36000" tIns="36000" rIns="36000" bIns="36000" rtlCol="0" anchor="t"/>
          <a:lstStyle/>
          <a:p>
            <a:r>
              <a:rPr lang="fr-FR" sz="1000" dirty="0" smtClean="0">
                <a:solidFill>
                  <a:schemeClr val="bg1"/>
                </a:solidFill>
              </a:rPr>
              <a:t> </a:t>
            </a:r>
          </a:p>
          <a:p>
            <a:r>
              <a:rPr lang="fr-FR" sz="1000" dirty="0">
                <a:solidFill>
                  <a:schemeClr val="bg1"/>
                </a:solidFill>
              </a:rPr>
              <a:t>  </a:t>
            </a:r>
          </a:p>
          <a:p>
            <a:r>
              <a:rPr lang="fr-FR" sz="1000" dirty="0">
                <a:solidFill>
                  <a:schemeClr val="bg1"/>
                </a:solidFill>
              </a:rPr>
              <a:t>catch all : 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25120" y="3870343"/>
            <a:ext cx="82766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Leaf-D ne connait pas mac1 dans sa table mac locale (unknown unicast).</a:t>
            </a:r>
          </a:p>
          <a:p>
            <a:r>
              <a:rPr lang="fr-FR" dirty="0" smtClean="0"/>
              <a:t>Utilisation d’une catch all policy : tout paquet avec une destination inconnue est</a:t>
            </a:r>
          </a:p>
          <a:p>
            <a:r>
              <a:rPr lang="fr-FR" dirty="0" smtClean="0"/>
              <a:t>envoyé à l’un des spines en VXLAN avec S comme destination.</a:t>
            </a:r>
          </a:p>
          <a:p>
            <a:r>
              <a:rPr lang="fr-FR" dirty="0"/>
              <a:t>Le paquet VXLAN est marqué avec le VNID 10101.</a:t>
            </a:r>
            <a:endParaRPr lang="fr-FR" dirty="0" smtClean="0"/>
          </a:p>
        </p:txBody>
      </p:sp>
      <p:cxnSp>
        <p:nvCxnSpPr>
          <p:cNvPr id="44" name="Straight Connector 43"/>
          <p:cNvCxnSpPr/>
          <p:nvPr/>
        </p:nvCxnSpPr>
        <p:spPr>
          <a:xfrm flipH="1" flipV="1">
            <a:off x="5612384" y="3337771"/>
            <a:ext cx="3314" cy="243937"/>
          </a:xfrm>
          <a:prstGeom prst="line">
            <a:avLst/>
          </a:prstGeom>
          <a:ln w="38100" cmpd="sng">
            <a:solidFill>
              <a:schemeClr val="tx2"/>
            </a:solidFill>
            <a:prstDash val="solid"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Rounded Rectangle 44"/>
          <p:cNvSpPr/>
          <p:nvPr/>
        </p:nvSpPr>
        <p:spPr>
          <a:xfrm>
            <a:off x="4968293" y="3347408"/>
            <a:ext cx="568796" cy="207217"/>
          </a:xfrm>
          <a:prstGeom prst="roundRect">
            <a:avLst/>
          </a:prstGeom>
          <a:solidFill>
            <a:schemeClr val="tx2"/>
          </a:solidFill>
          <a:ln w="12700" cmpd="sng">
            <a:solidFill>
              <a:schemeClr val="bg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45720" rIns="45720" rtlCol="0" anchor="ctr"/>
          <a:lstStyle/>
          <a:p>
            <a:pPr algn="ctr"/>
            <a:r>
              <a:rPr lang="fr-FR" sz="600" dirty="0" err="1" smtClean="0">
                <a:solidFill>
                  <a:schemeClr val="bg1"/>
                </a:solidFill>
              </a:rPr>
              <a:t>arp reply</a:t>
            </a:r>
          </a:p>
          <a:p>
            <a:pPr algn="ctr"/>
            <a:r>
              <a:rPr lang="fr-FR" sz="600" dirty="0" err="1">
                <a:solidFill>
                  <a:schemeClr val="bg1"/>
                </a:solidFill>
              </a:rPr>
              <a:t>mac1</a:t>
            </a:r>
            <a:endParaRPr lang="fr-FR" sz="600" dirty="0" err="1" smtClean="0">
              <a:solidFill>
                <a:schemeClr val="bg1"/>
              </a:solidFill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3334085" y="1113299"/>
            <a:ext cx="2885590" cy="562429"/>
          </a:xfrm>
          <a:prstGeom prst="roundRect">
            <a:avLst/>
          </a:prstGeom>
          <a:solidFill>
            <a:schemeClr val="tx2"/>
          </a:solidFill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36000" tIns="36000" rIns="36000" bIns="36000" rtlCol="0" anchor="t"/>
          <a:lstStyle/>
          <a:p>
            <a:r>
              <a:rPr lang="fr-FR" sz="1000" dirty="0" smtClean="0">
                <a:solidFill>
                  <a:schemeClr val="bg1"/>
                </a:solidFill>
              </a:rPr>
              <a:t>mac1/10.101.0.1 – Leaf-A – BD 10101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293407">
            <a:off x="4364044" y="2424130"/>
            <a:ext cx="1090461" cy="203907"/>
          </a:xfrm>
          <a:prstGeom prst="rect">
            <a:avLst/>
          </a:prstGeom>
        </p:spPr>
      </p:pic>
      <p:cxnSp>
        <p:nvCxnSpPr>
          <p:cNvPr id="46" name="Straight Connector 45"/>
          <p:cNvCxnSpPr/>
          <p:nvPr/>
        </p:nvCxnSpPr>
        <p:spPr>
          <a:xfrm rot="16200000" flipH="1" flipV="1">
            <a:off x="6991523" y="3445730"/>
            <a:ext cx="3314" cy="243937"/>
          </a:xfrm>
          <a:prstGeom prst="line">
            <a:avLst/>
          </a:prstGeom>
          <a:ln w="38100" cmpd="sng">
            <a:solidFill>
              <a:schemeClr val="bg1"/>
            </a:solidFill>
            <a:prstDash val="solid"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7" name="Picture 4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74752" y="3578374"/>
            <a:ext cx="528542" cy="264271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46142" y="3578374"/>
            <a:ext cx="540002" cy="270001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3158951" y="3789048"/>
            <a:ext cx="76014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"/>
              <a:t>mac1/10.101.0.1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236071" y="3789048"/>
            <a:ext cx="76014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"/>
              <a:t>mac2/10.101.0.2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4269240" y="1800309"/>
            <a:ext cx="172832" cy="207957"/>
          </a:xfrm>
          <a:prstGeom prst="roundRect">
            <a:avLst/>
          </a:prstGeom>
          <a:solidFill>
            <a:schemeClr val="bg2"/>
          </a:solidFill>
          <a:ln w="12700" cmpd="sng">
            <a:solidFill>
              <a:schemeClr val="bg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lIns="45720" rIns="45720" rtlCol="0" anchor="ctr">
            <a:noAutofit/>
          </a:bodyPr>
          <a:lstStyle/>
          <a:p>
            <a:pPr algn="ctr"/>
            <a:r>
              <a:rPr lang="fr-FR" sz="1100" dirty="0" err="1" smtClean="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4973234" y="1793221"/>
            <a:ext cx="172832" cy="207957"/>
          </a:xfrm>
          <a:prstGeom prst="roundRect">
            <a:avLst/>
          </a:prstGeom>
          <a:solidFill>
            <a:schemeClr val="bg2"/>
          </a:solidFill>
          <a:ln w="12700" cmpd="sng">
            <a:solidFill>
              <a:schemeClr val="bg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lIns="45720" rIns="45720" rtlCol="0" anchor="ctr">
            <a:noAutofit/>
          </a:bodyPr>
          <a:lstStyle/>
          <a:p>
            <a:pPr algn="ctr"/>
            <a:r>
              <a:rPr lang="fr-FR" sz="1100" dirty="0" err="1" smtClean="0">
                <a:solidFill>
                  <a:schemeClr val="bg1"/>
                </a:solidFill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1477927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Envoi de la trame à l’un des spines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Unknown unicast L2</a:t>
            </a:r>
            <a:endParaRPr lang="fr-FR"/>
          </a:p>
        </p:txBody>
      </p:sp>
      <p:grpSp>
        <p:nvGrpSpPr>
          <p:cNvPr id="5" name="Group 4"/>
          <p:cNvGrpSpPr/>
          <p:nvPr/>
        </p:nvGrpSpPr>
        <p:grpSpPr>
          <a:xfrm>
            <a:off x="3283626" y="1778000"/>
            <a:ext cx="2489370" cy="1400628"/>
            <a:chOff x="3290946" y="1778000"/>
            <a:chExt cx="2489370" cy="1400628"/>
          </a:xfrm>
        </p:grpSpPr>
        <p:sp>
          <p:nvSpPr>
            <p:cNvPr id="6" name="Cloud"/>
            <p:cNvSpPr>
              <a:spLocks noChangeAspect="1" noEditPoints="1" noChangeArrowheads="1"/>
            </p:cNvSpPr>
            <p:nvPr/>
          </p:nvSpPr>
          <p:spPr bwMode="auto">
            <a:xfrm>
              <a:off x="3290946" y="1778000"/>
              <a:ext cx="2489370" cy="1400628"/>
            </a:xfrm>
            <a:custGeom>
              <a:avLst/>
              <a:gdLst>
                <a:gd name="T0" fmla="*/ 312677596 w 21600"/>
                <a:gd name="T1" fmla="*/ 203613264 h 21600"/>
                <a:gd name="T2" fmla="*/ 312677596 w 21600"/>
                <a:gd name="T3" fmla="*/ 203613264 h 21600"/>
                <a:gd name="T4" fmla="*/ 312677596 w 21600"/>
                <a:gd name="T5" fmla="*/ 203613264 h 21600"/>
                <a:gd name="T6" fmla="*/ 312677596 w 21600"/>
                <a:gd name="T7" fmla="*/ 203613264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4 w 21600"/>
                <a:gd name="T13" fmla="*/ 3259 h 21600"/>
                <a:gd name="T14" fmla="*/ 17088 w 21600"/>
                <a:gd name="T15" fmla="*/ 1733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49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2999"/>
                </a:srgbClr>
              </a:outerShdw>
            </a:effectLst>
            <a:extLst/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 flipV="1">
              <a:off x="4240356" y="2023379"/>
              <a:ext cx="0" cy="990703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4921969" y="2023379"/>
              <a:ext cx="0" cy="990703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4240356" y="2023379"/>
              <a:ext cx="681613" cy="990703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 flipV="1">
              <a:off x="4240356" y="2023379"/>
              <a:ext cx="681613" cy="990703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 flipV="1">
              <a:off x="4240356" y="2023379"/>
              <a:ext cx="1374659" cy="990703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 flipV="1">
              <a:off x="4921969" y="2023379"/>
              <a:ext cx="693046" cy="990703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3547310" y="2023379"/>
              <a:ext cx="693046" cy="990703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3547310" y="2023379"/>
              <a:ext cx="1374659" cy="990703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4"/>
          <p:cNvSpPr/>
          <p:nvPr/>
        </p:nvSpPr>
        <p:spPr>
          <a:xfrm>
            <a:off x="3274752" y="1651607"/>
            <a:ext cx="2579855" cy="1548792"/>
          </a:xfrm>
          <a:prstGeom prst="rect">
            <a:avLst/>
          </a:prstGeom>
          <a:solidFill>
            <a:schemeClr val="bg1">
              <a:alpha val="70000"/>
            </a:schemeClr>
          </a:solidFill>
          <a:ln w="12700" cmpd="sng">
            <a:noFill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 err="1" smtClean="0">
              <a:solidFill>
                <a:schemeClr val="bg1"/>
              </a:solidFill>
            </a:endParaRPr>
          </a:p>
        </p:txBody>
      </p:sp>
      <p:cxnSp>
        <p:nvCxnSpPr>
          <p:cNvPr id="17" name="Straight Connector 16"/>
          <p:cNvCxnSpPr>
            <a:stCxn id="18" idx="0"/>
          </p:cNvCxnSpPr>
          <p:nvPr/>
        </p:nvCxnSpPr>
        <p:spPr>
          <a:xfrm flipV="1">
            <a:off x="3539990" y="3278701"/>
            <a:ext cx="0" cy="303007"/>
          </a:xfrm>
          <a:prstGeom prst="line">
            <a:avLst/>
          </a:prstGeom>
          <a:ln w="12700" cmpd="sng">
            <a:solidFill>
              <a:schemeClr val="tx2"/>
            </a:solidFill>
            <a:prstDash val="solid"/>
            <a:headEnd type="non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870" y="3014082"/>
            <a:ext cx="500240" cy="264619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 flipV="1">
            <a:off x="5607695" y="3278701"/>
            <a:ext cx="0" cy="306797"/>
          </a:xfrm>
          <a:prstGeom prst="line">
            <a:avLst/>
          </a:prstGeom>
          <a:ln w="12700" cmpd="sng">
            <a:solidFill>
              <a:schemeClr val="tx2"/>
            </a:solidFill>
            <a:prstDash val="solid"/>
            <a:headEnd type="non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575" y="3014082"/>
            <a:ext cx="500240" cy="26461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916" y="3014082"/>
            <a:ext cx="500240" cy="26461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529" y="3014082"/>
            <a:ext cx="500240" cy="26461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79664" y="765154"/>
            <a:ext cx="570029" cy="32509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355" y="1312802"/>
            <a:ext cx="494524" cy="71057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684" y="1303182"/>
            <a:ext cx="494524" cy="710577"/>
          </a:xfrm>
          <a:prstGeom prst="rect">
            <a:avLst/>
          </a:prstGeom>
        </p:spPr>
      </p:pic>
      <p:sp>
        <p:nvSpPr>
          <p:cNvPr id="32" name="Rounded Rectangle 31"/>
          <p:cNvSpPr/>
          <p:nvPr/>
        </p:nvSpPr>
        <p:spPr>
          <a:xfrm>
            <a:off x="3481696" y="3219631"/>
            <a:ext cx="109959" cy="118140"/>
          </a:xfrm>
          <a:prstGeom prst="roundRect">
            <a:avLst/>
          </a:prstGeom>
          <a:solidFill>
            <a:schemeClr val="bg1"/>
          </a:solidFill>
          <a:ln w="3175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fr-FR" sz="700" dirty="0" smtClean="0"/>
              <a:t>12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5552715" y="3219631"/>
            <a:ext cx="109959" cy="118140"/>
          </a:xfrm>
          <a:prstGeom prst="roundRect">
            <a:avLst/>
          </a:prstGeom>
          <a:solidFill>
            <a:schemeClr val="bg1"/>
          </a:solidFill>
          <a:ln w="3175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fr-FR" sz="700" dirty="0" smtClean="0"/>
              <a:t>11</a:t>
            </a:r>
          </a:p>
        </p:txBody>
      </p:sp>
      <p:cxnSp>
        <p:nvCxnSpPr>
          <p:cNvPr id="38" name="Straight Connector 37"/>
          <p:cNvCxnSpPr>
            <a:stCxn id="18" idx="0"/>
          </p:cNvCxnSpPr>
          <p:nvPr/>
        </p:nvCxnSpPr>
        <p:spPr>
          <a:xfrm flipV="1">
            <a:off x="3539990" y="1991143"/>
            <a:ext cx="696555" cy="1022939"/>
          </a:xfrm>
          <a:prstGeom prst="line">
            <a:avLst/>
          </a:prstGeom>
          <a:ln w="38100" cmpd="sng">
            <a:solidFill>
              <a:schemeClr val="accent3">
                <a:lumMod val="50000"/>
              </a:schemeClr>
            </a:solidFill>
            <a:prstDash val="solid"/>
            <a:headEnd type="non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18" idx="0"/>
            <a:endCxn id="26" idx="2"/>
          </p:cNvCxnSpPr>
          <p:nvPr/>
        </p:nvCxnSpPr>
        <p:spPr>
          <a:xfrm flipV="1">
            <a:off x="3539990" y="2013759"/>
            <a:ext cx="1383956" cy="1000323"/>
          </a:xfrm>
          <a:prstGeom prst="line">
            <a:avLst/>
          </a:prstGeom>
          <a:ln w="38100" cmpd="sng">
            <a:solidFill>
              <a:schemeClr val="accent3">
                <a:lumMod val="50000"/>
              </a:schemeClr>
            </a:solidFill>
            <a:prstDash val="solid"/>
            <a:headEnd type="non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21" idx="0"/>
            <a:endCxn id="26" idx="2"/>
          </p:cNvCxnSpPr>
          <p:nvPr/>
        </p:nvCxnSpPr>
        <p:spPr>
          <a:xfrm flipH="1" flipV="1">
            <a:off x="4923946" y="2013759"/>
            <a:ext cx="683749" cy="1000323"/>
          </a:xfrm>
          <a:prstGeom prst="line">
            <a:avLst/>
          </a:prstGeom>
          <a:ln w="38100" cmpd="sng">
            <a:solidFill>
              <a:schemeClr val="accent3">
                <a:lumMod val="50000"/>
              </a:schemeClr>
            </a:solidFill>
            <a:prstDash val="solid"/>
            <a:headEnd type="non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165582" y="2490544"/>
            <a:ext cx="2885590" cy="562429"/>
          </a:xfrm>
          <a:prstGeom prst="roundRect">
            <a:avLst/>
          </a:prstGeom>
          <a:solidFill>
            <a:srgbClr val="BC9024"/>
          </a:solidFill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36000" tIns="36000" rIns="36000" bIns="36000" rtlCol="0" anchor="t"/>
          <a:lstStyle/>
          <a:p>
            <a:r>
              <a:rPr lang="fr-FR" sz="1000" dirty="0" smtClean="0">
                <a:solidFill>
                  <a:schemeClr val="bg1"/>
                </a:solidFill>
              </a:rPr>
              <a:t>BD 10101 – 10.101.0.254/24 – BUM 225.1.1.101</a:t>
            </a:r>
          </a:p>
          <a:p>
            <a:r>
              <a:rPr lang="fr-FR" sz="1000" dirty="0">
                <a:solidFill>
                  <a:schemeClr val="bg1"/>
                </a:solidFill>
              </a:rPr>
              <a:t> </a:t>
            </a:r>
            <a:r>
              <a:rPr lang="fr-FR" sz="1000" dirty="0" smtClean="0">
                <a:solidFill>
                  <a:schemeClr val="bg1"/>
                </a:solidFill>
              </a:rPr>
              <a:t> vlan101 + e1/12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6092829" y="2490544"/>
            <a:ext cx="2885590" cy="562429"/>
          </a:xfrm>
          <a:prstGeom prst="roundRect">
            <a:avLst/>
          </a:prstGeom>
          <a:solidFill>
            <a:srgbClr val="BC9024"/>
          </a:solidFill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36000" tIns="36000" rIns="36000" bIns="36000" rtlCol="0" anchor="t"/>
          <a:lstStyle/>
          <a:p>
            <a:r>
              <a:rPr lang="fr-FR" sz="1000" dirty="0" smtClean="0">
                <a:solidFill>
                  <a:schemeClr val="bg1"/>
                </a:solidFill>
              </a:rPr>
              <a:t>BD 10101 – 10.101.0.254/24 – BUM 225.1.1.101</a:t>
            </a:r>
          </a:p>
          <a:p>
            <a:r>
              <a:rPr lang="fr-FR" sz="1000" dirty="0">
                <a:solidFill>
                  <a:schemeClr val="bg1"/>
                </a:solidFill>
              </a:rPr>
              <a:t> </a:t>
            </a:r>
            <a:r>
              <a:rPr lang="fr-FR" sz="1000" dirty="0" smtClean="0">
                <a:solidFill>
                  <a:schemeClr val="bg1"/>
                </a:solidFill>
              </a:rPr>
              <a:t> vlan101 + e1/11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165582" y="3118219"/>
            <a:ext cx="2885590" cy="562429"/>
          </a:xfrm>
          <a:prstGeom prst="roundRect">
            <a:avLst/>
          </a:prstGeom>
          <a:solidFill>
            <a:schemeClr val="tx2"/>
          </a:solidFill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36000" tIns="36000" rIns="36000" bIns="36000" rtlCol="0" anchor="t"/>
          <a:lstStyle/>
          <a:p>
            <a:r>
              <a:rPr lang="fr-FR" sz="1000" dirty="0" smtClean="0">
                <a:solidFill>
                  <a:schemeClr val="bg1"/>
                </a:solidFill>
              </a:rPr>
              <a:t>mac1/10.101.0.1 – e1/12 – vlan101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6092829" y="3118219"/>
            <a:ext cx="2885590" cy="562429"/>
          </a:xfrm>
          <a:prstGeom prst="roundRect">
            <a:avLst/>
          </a:prstGeom>
          <a:solidFill>
            <a:schemeClr val="tx2"/>
          </a:solidFill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36000" tIns="36000" rIns="36000" bIns="36000" rtlCol="0" anchor="t"/>
          <a:lstStyle/>
          <a:p>
            <a:r>
              <a:rPr lang="fr-FR" sz="1000" dirty="0" smtClean="0">
                <a:solidFill>
                  <a:schemeClr val="bg1"/>
                </a:solidFill>
              </a:rPr>
              <a:t> </a:t>
            </a:r>
          </a:p>
          <a:p>
            <a:r>
              <a:rPr lang="fr-FR" sz="1000" dirty="0">
                <a:solidFill>
                  <a:schemeClr val="bg1"/>
                </a:solidFill>
              </a:rPr>
              <a:t>  </a:t>
            </a:r>
          </a:p>
          <a:p>
            <a:r>
              <a:rPr lang="fr-FR" sz="1000" dirty="0">
                <a:solidFill>
                  <a:schemeClr val="bg1"/>
                </a:solidFill>
              </a:rPr>
              <a:t>catch all : 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25120" y="3870343"/>
            <a:ext cx="82127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Le spine décapsule le paquet VXLAN et parse la table des endpoints.</a:t>
            </a:r>
          </a:p>
          <a:p>
            <a:r>
              <a:rPr lang="fr-FR" dirty="0" smtClean="0"/>
              <a:t>mac1 sur le BD 10101 est joignable via le leaf egress A.</a:t>
            </a:r>
          </a:p>
          <a:p>
            <a:r>
              <a:rPr lang="fr-FR" dirty="0"/>
              <a:t>Le spine reconstruit un paquet VXLAN à destination de A en gardant D comme</a:t>
            </a:r>
          </a:p>
          <a:p>
            <a:r>
              <a:rPr lang="fr-FR" dirty="0"/>
              <a:t>source IP.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4968293" y="3347408"/>
            <a:ext cx="568796" cy="207217"/>
          </a:xfrm>
          <a:prstGeom prst="roundRect">
            <a:avLst/>
          </a:prstGeom>
          <a:solidFill>
            <a:schemeClr val="tx2"/>
          </a:solidFill>
          <a:ln w="12700" cmpd="sng">
            <a:solidFill>
              <a:schemeClr val="bg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45720" rIns="45720" rtlCol="0" anchor="ctr"/>
          <a:lstStyle/>
          <a:p>
            <a:pPr algn="ctr"/>
            <a:r>
              <a:rPr lang="fr-FR" sz="600" dirty="0" err="1" smtClean="0">
                <a:solidFill>
                  <a:schemeClr val="bg1"/>
                </a:solidFill>
              </a:rPr>
              <a:t>arp reply</a:t>
            </a:r>
          </a:p>
          <a:p>
            <a:pPr algn="ctr"/>
            <a:r>
              <a:rPr lang="fr-FR" sz="600" dirty="0" err="1">
                <a:solidFill>
                  <a:schemeClr val="bg1"/>
                </a:solidFill>
              </a:rPr>
              <a:t>mac1</a:t>
            </a:r>
            <a:endParaRPr lang="fr-FR" sz="600" dirty="0" err="1" smtClean="0">
              <a:solidFill>
                <a:schemeClr val="bg1"/>
              </a:solidFill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3334085" y="1113299"/>
            <a:ext cx="2885590" cy="562429"/>
          </a:xfrm>
          <a:prstGeom prst="roundRect">
            <a:avLst/>
          </a:prstGeom>
          <a:solidFill>
            <a:schemeClr val="tx2"/>
          </a:solidFill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36000" tIns="36000" rIns="36000" bIns="36000" rtlCol="0" anchor="t"/>
          <a:lstStyle/>
          <a:p>
            <a:r>
              <a:rPr lang="fr-FR" sz="1000" dirty="0" smtClean="0">
                <a:solidFill>
                  <a:schemeClr val="bg1"/>
                </a:solidFill>
              </a:rPr>
              <a:t>mac1/10.101.0.1 – Leaf-A – BD 10101</a:t>
            </a:r>
          </a:p>
        </p:txBody>
      </p:sp>
      <p:cxnSp>
        <p:nvCxnSpPr>
          <p:cNvPr id="44" name="Straight Connector 43"/>
          <p:cNvCxnSpPr/>
          <p:nvPr/>
        </p:nvCxnSpPr>
        <p:spPr>
          <a:xfrm rot="16200000" flipH="1" flipV="1">
            <a:off x="5712152" y="1133287"/>
            <a:ext cx="3314" cy="243937"/>
          </a:xfrm>
          <a:prstGeom prst="line">
            <a:avLst/>
          </a:prstGeom>
          <a:ln w="38100" cmpd="sng">
            <a:solidFill>
              <a:schemeClr val="bg1"/>
            </a:solidFill>
            <a:prstDash val="solid"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6" name="Picture 4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293407">
            <a:off x="4364044" y="2424130"/>
            <a:ext cx="1090461" cy="203907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8301457">
            <a:off x="3338790" y="2405092"/>
            <a:ext cx="1090461" cy="195042"/>
          </a:xfrm>
          <a:prstGeom prst="rect">
            <a:avLst/>
          </a:prstGeom>
        </p:spPr>
      </p:pic>
      <p:cxnSp>
        <p:nvCxnSpPr>
          <p:cNvPr id="48" name="Straight Connector 47"/>
          <p:cNvCxnSpPr/>
          <p:nvPr/>
        </p:nvCxnSpPr>
        <p:spPr>
          <a:xfrm flipH="1" flipV="1">
            <a:off x="5612384" y="3337771"/>
            <a:ext cx="3314" cy="243937"/>
          </a:xfrm>
          <a:prstGeom prst="line">
            <a:avLst/>
          </a:prstGeom>
          <a:ln w="38100" cmpd="sng">
            <a:solidFill>
              <a:schemeClr val="tx2"/>
            </a:solidFill>
            <a:prstDash val="solid"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9" name="Picture 4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74752" y="3578374"/>
            <a:ext cx="528542" cy="264271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46142" y="3578374"/>
            <a:ext cx="540002" cy="270001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3158951" y="3789048"/>
            <a:ext cx="76014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"/>
              <a:t>mac1/10.101.0.1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236071" y="3789048"/>
            <a:ext cx="76014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"/>
              <a:t>mac2/10.101.0.2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4269240" y="1800309"/>
            <a:ext cx="172832" cy="207957"/>
          </a:xfrm>
          <a:prstGeom prst="roundRect">
            <a:avLst/>
          </a:prstGeom>
          <a:solidFill>
            <a:schemeClr val="bg2"/>
          </a:solidFill>
          <a:ln w="12700" cmpd="sng">
            <a:solidFill>
              <a:schemeClr val="bg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lIns="45720" rIns="45720" rtlCol="0" anchor="ctr">
            <a:noAutofit/>
          </a:bodyPr>
          <a:lstStyle/>
          <a:p>
            <a:pPr algn="ctr"/>
            <a:r>
              <a:rPr lang="fr-FR" sz="1100" dirty="0" err="1" smtClean="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4973234" y="1793221"/>
            <a:ext cx="172832" cy="207957"/>
          </a:xfrm>
          <a:prstGeom prst="roundRect">
            <a:avLst/>
          </a:prstGeom>
          <a:solidFill>
            <a:schemeClr val="bg2"/>
          </a:solidFill>
          <a:ln w="12700" cmpd="sng">
            <a:solidFill>
              <a:schemeClr val="bg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lIns="45720" rIns="45720" rtlCol="0" anchor="ctr">
            <a:noAutofit/>
          </a:bodyPr>
          <a:lstStyle/>
          <a:p>
            <a:pPr algn="ctr"/>
            <a:r>
              <a:rPr lang="fr-FR" sz="1100" dirty="0" err="1" smtClean="0">
                <a:solidFill>
                  <a:schemeClr val="bg1"/>
                </a:solidFill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2800585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Ce qui est appris localement sur un leaf est annoncé asynchrone aux spines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Apprentissage des serveurs</a:t>
            </a:r>
            <a:endParaRPr lang="fr-FR"/>
          </a:p>
        </p:txBody>
      </p:sp>
      <p:grpSp>
        <p:nvGrpSpPr>
          <p:cNvPr id="5" name="Group 4"/>
          <p:cNvGrpSpPr/>
          <p:nvPr/>
        </p:nvGrpSpPr>
        <p:grpSpPr>
          <a:xfrm>
            <a:off x="3283626" y="1778000"/>
            <a:ext cx="2489370" cy="1400628"/>
            <a:chOff x="3290946" y="1778000"/>
            <a:chExt cx="2489370" cy="1400628"/>
          </a:xfrm>
        </p:grpSpPr>
        <p:sp>
          <p:nvSpPr>
            <p:cNvPr id="6" name="Cloud"/>
            <p:cNvSpPr>
              <a:spLocks noChangeAspect="1" noEditPoints="1" noChangeArrowheads="1"/>
            </p:cNvSpPr>
            <p:nvPr/>
          </p:nvSpPr>
          <p:spPr bwMode="auto">
            <a:xfrm>
              <a:off x="3290946" y="1778000"/>
              <a:ext cx="2489370" cy="1400628"/>
            </a:xfrm>
            <a:custGeom>
              <a:avLst/>
              <a:gdLst>
                <a:gd name="T0" fmla="*/ 312677596 w 21600"/>
                <a:gd name="T1" fmla="*/ 203613264 h 21600"/>
                <a:gd name="T2" fmla="*/ 312677596 w 21600"/>
                <a:gd name="T3" fmla="*/ 203613264 h 21600"/>
                <a:gd name="T4" fmla="*/ 312677596 w 21600"/>
                <a:gd name="T5" fmla="*/ 203613264 h 21600"/>
                <a:gd name="T6" fmla="*/ 312677596 w 21600"/>
                <a:gd name="T7" fmla="*/ 203613264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4 w 21600"/>
                <a:gd name="T13" fmla="*/ 3259 h 21600"/>
                <a:gd name="T14" fmla="*/ 17088 w 21600"/>
                <a:gd name="T15" fmla="*/ 1733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49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2999"/>
                </a:srgbClr>
              </a:outerShdw>
            </a:effectLst>
            <a:extLst/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 flipV="1">
              <a:off x="4240356" y="2023379"/>
              <a:ext cx="0" cy="990703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4921969" y="2023379"/>
              <a:ext cx="0" cy="990703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4240356" y="2023379"/>
              <a:ext cx="681613" cy="990703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 flipV="1">
              <a:off x="4240356" y="2023379"/>
              <a:ext cx="681613" cy="990703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 flipV="1">
              <a:off x="4240356" y="2023379"/>
              <a:ext cx="1374659" cy="990703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 flipV="1">
              <a:off x="4921969" y="2023379"/>
              <a:ext cx="693046" cy="990703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3547310" y="2023379"/>
              <a:ext cx="693046" cy="990703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3547310" y="2023379"/>
              <a:ext cx="1374659" cy="990703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4"/>
          <p:cNvSpPr/>
          <p:nvPr/>
        </p:nvSpPr>
        <p:spPr>
          <a:xfrm>
            <a:off x="3274752" y="1651607"/>
            <a:ext cx="2579855" cy="1548792"/>
          </a:xfrm>
          <a:prstGeom prst="rect">
            <a:avLst/>
          </a:prstGeom>
          <a:solidFill>
            <a:schemeClr val="bg1">
              <a:alpha val="70000"/>
            </a:schemeClr>
          </a:solidFill>
          <a:ln w="12700" cmpd="sng">
            <a:noFill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 err="1" smtClean="0">
              <a:solidFill>
                <a:schemeClr val="bg1"/>
              </a:solidFill>
            </a:endParaRPr>
          </a:p>
        </p:txBody>
      </p:sp>
      <p:cxnSp>
        <p:nvCxnSpPr>
          <p:cNvPr id="17" name="Straight Connector 16"/>
          <p:cNvCxnSpPr>
            <a:stCxn id="18" idx="0"/>
          </p:cNvCxnSpPr>
          <p:nvPr/>
        </p:nvCxnSpPr>
        <p:spPr>
          <a:xfrm flipV="1">
            <a:off x="3539990" y="3278701"/>
            <a:ext cx="0" cy="303007"/>
          </a:xfrm>
          <a:prstGeom prst="line">
            <a:avLst/>
          </a:prstGeom>
          <a:ln w="12700" cmpd="sng">
            <a:solidFill>
              <a:schemeClr val="tx2"/>
            </a:solidFill>
            <a:prstDash val="solid"/>
            <a:headEnd type="non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870" y="3014082"/>
            <a:ext cx="500240" cy="264619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 flipV="1">
            <a:off x="5607695" y="3278701"/>
            <a:ext cx="0" cy="306797"/>
          </a:xfrm>
          <a:prstGeom prst="line">
            <a:avLst/>
          </a:prstGeom>
          <a:ln w="12700" cmpd="sng">
            <a:solidFill>
              <a:schemeClr val="tx2"/>
            </a:solidFill>
            <a:prstDash val="solid"/>
            <a:headEnd type="non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575" y="3014082"/>
            <a:ext cx="500240" cy="26461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916" y="3014082"/>
            <a:ext cx="500240" cy="26461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529" y="3014082"/>
            <a:ext cx="500240" cy="26461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79664" y="765154"/>
            <a:ext cx="570029" cy="32509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355" y="1312802"/>
            <a:ext cx="494524" cy="71057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684" y="1303182"/>
            <a:ext cx="494524" cy="710577"/>
          </a:xfrm>
          <a:prstGeom prst="rect">
            <a:avLst/>
          </a:prstGeom>
        </p:spPr>
      </p:pic>
      <p:sp>
        <p:nvSpPr>
          <p:cNvPr id="32" name="Rounded Rectangle 31"/>
          <p:cNvSpPr/>
          <p:nvPr/>
        </p:nvSpPr>
        <p:spPr>
          <a:xfrm>
            <a:off x="3481696" y="3219631"/>
            <a:ext cx="109959" cy="118140"/>
          </a:xfrm>
          <a:prstGeom prst="roundRect">
            <a:avLst/>
          </a:prstGeom>
          <a:solidFill>
            <a:schemeClr val="bg1"/>
          </a:solidFill>
          <a:ln w="3175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fr-FR" sz="700" dirty="0" smtClean="0"/>
              <a:t>12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5552715" y="3219631"/>
            <a:ext cx="109959" cy="118140"/>
          </a:xfrm>
          <a:prstGeom prst="roundRect">
            <a:avLst/>
          </a:prstGeom>
          <a:solidFill>
            <a:schemeClr val="bg1"/>
          </a:solidFill>
          <a:ln w="3175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fr-FR" sz="700" dirty="0" smtClean="0"/>
              <a:t>11</a:t>
            </a:r>
          </a:p>
        </p:txBody>
      </p:sp>
      <p:cxnSp>
        <p:nvCxnSpPr>
          <p:cNvPr id="38" name="Straight Connector 37"/>
          <p:cNvCxnSpPr>
            <a:stCxn id="18" idx="0"/>
          </p:cNvCxnSpPr>
          <p:nvPr/>
        </p:nvCxnSpPr>
        <p:spPr>
          <a:xfrm flipV="1">
            <a:off x="3539990" y="1991143"/>
            <a:ext cx="696555" cy="1022939"/>
          </a:xfrm>
          <a:prstGeom prst="line">
            <a:avLst/>
          </a:prstGeom>
          <a:ln w="38100" cmpd="sng">
            <a:solidFill>
              <a:schemeClr val="accent3">
                <a:lumMod val="50000"/>
              </a:schemeClr>
            </a:solidFill>
            <a:prstDash val="solid"/>
            <a:headEnd type="non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18" idx="0"/>
            <a:endCxn id="26" idx="2"/>
          </p:cNvCxnSpPr>
          <p:nvPr/>
        </p:nvCxnSpPr>
        <p:spPr>
          <a:xfrm flipV="1">
            <a:off x="3539990" y="2013759"/>
            <a:ext cx="1383956" cy="1000323"/>
          </a:xfrm>
          <a:prstGeom prst="line">
            <a:avLst/>
          </a:prstGeom>
          <a:ln w="38100" cmpd="sng">
            <a:solidFill>
              <a:schemeClr val="accent3">
                <a:lumMod val="50000"/>
              </a:schemeClr>
            </a:solidFill>
            <a:prstDash val="solid"/>
            <a:headEnd type="non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21" idx="0"/>
            <a:endCxn id="26" idx="2"/>
          </p:cNvCxnSpPr>
          <p:nvPr/>
        </p:nvCxnSpPr>
        <p:spPr>
          <a:xfrm flipH="1" flipV="1">
            <a:off x="4923946" y="2013759"/>
            <a:ext cx="683749" cy="1000323"/>
          </a:xfrm>
          <a:prstGeom prst="line">
            <a:avLst/>
          </a:prstGeom>
          <a:ln w="38100" cmpd="sng">
            <a:solidFill>
              <a:schemeClr val="accent3">
                <a:lumMod val="50000"/>
              </a:schemeClr>
            </a:solidFill>
            <a:prstDash val="solid"/>
            <a:headEnd type="non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165582" y="2490544"/>
            <a:ext cx="2885590" cy="562429"/>
          </a:xfrm>
          <a:prstGeom prst="roundRect">
            <a:avLst/>
          </a:prstGeom>
          <a:solidFill>
            <a:srgbClr val="BC9024"/>
          </a:solidFill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36000" tIns="36000" rIns="36000" bIns="36000" rtlCol="0" anchor="t"/>
          <a:lstStyle/>
          <a:p>
            <a:r>
              <a:rPr lang="fr-FR" sz="1000" dirty="0" smtClean="0">
                <a:solidFill>
                  <a:schemeClr val="bg1"/>
                </a:solidFill>
              </a:rPr>
              <a:t>BD 10101 – 10.101.0.254/24 – BUM 225.1.1.101</a:t>
            </a:r>
          </a:p>
          <a:p>
            <a:r>
              <a:rPr lang="fr-FR" sz="1000" dirty="0">
                <a:solidFill>
                  <a:schemeClr val="bg1"/>
                </a:solidFill>
              </a:rPr>
              <a:t> </a:t>
            </a:r>
            <a:r>
              <a:rPr lang="fr-FR" sz="1000" dirty="0" smtClean="0">
                <a:solidFill>
                  <a:schemeClr val="bg1"/>
                </a:solidFill>
              </a:rPr>
              <a:t> vlan101 + e1/12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6092829" y="2490544"/>
            <a:ext cx="2885590" cy="562429"/>
          </a:xfrm>
          <a:prstGeom prst="roundRect">
            <a:avLst/>
          </a:prstGeom>
          <a:solidFill>
            <a:srgbClr val="BC9024"/>
          </a:solidFill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36000" tIns="36000" rIns="36000" bIns="36000" rtlCol="0" anchor="t"/>
          <a:lstStyle/>
          <a:p>
            <a:r>
              <a:rPr lang="fr-FR" sz="1000" dirty="0" smtClean="0">
                <a:solidFill>
                  <a:schemeClr val="bg1"/>
                </a:solidFill>
              </a:rPr>
              <a:t>BD 10101 – 10.101.0.254/24 – BUM 225.1.1.101</a:t>
            </a:r>
          </a:p>
          <a:p>
            <a:r>
              <a:rPr lang="fr-FR" sz="1000" dirty="0">
                <a:solidFill>
                  <a:schemeClr val="bg1"/>
                </a:solidFill>
              </a:rPr>
              <a:t> </a:t>
            </a:r>
            <a:r>
              <a:rPr lang="fr-FR" sz="1000" dirty="0" smtClean="0">
                <a:solidFill>
                  <a:schemeClr val="bg1"/>
                </a:solidFill>
              </a:rPr>
              <a:t> vlan101 + e1/11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165582" y="3118219"/>
            <a:ext cx="2885590" cy="562429"/>
          </a:xfrm>
          <a:prstGeom prst="roundRect">
            <a:avLst/>
          </a:prstGeom>
          <a:solidFill>
            <a:schemeClr val="tx2"/>
          </a:solidFill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36000" tIns="36000" rIns="36000" bIns="36000" rtlCol="0" anchor="t"/>
          <a:lstStyle/>
          <a:p>
            <a:r>
              <a:rPr lang="fr-FR" sz="1000" dirty="0" smtClean="0">
                <a:solidFill>
                  <a:schemeClr val="bg1"/>
                </a:solidFill>
              </a:rPr>
              <a:t>mac1/10.101.0.1 – e1/12 – vlan101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6092829" y="3118219"/>
            <a:ext cx="2885590" cy="562429"/>
          </a:xfrm>
          <a:prstGeom prst="roundRect">
            <a:avLst/>
          </a:prstGeom>
          <a:solidFill>
            <a:schemeClr val="tx2"/>
          </a:solidFill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36000" tIns="36000" rIns="36000" bIns="36000" rtlCol="0" anchor="t"/>
          <a:lstStyle/>
          <a:p>
            <a:r>
              <a:rPr lang="fr-FR" sz="1000" b="1" dirty="0" smtClean="0">
                <a:solidFill>
                  <a:schemeClr val="bg1"/>
                </a:solidFill>
              </a:rPr>
              <a:t>mac2/10.101.0.2 – e1/11 – vlan101</a:t>
            </a:r>
          </a:p>
          <a:p>
            <a:r>
              <a:rPr lang="fr-FR" sz="1000" dirty="0">
                <a:solidFill>
                  <a:schemeClr val="bg1"/>
                </a:solidFill>
              </a:rPr>
              <a:t>  </a:t>
            </a:r>
          </a:p>
          <a:p>
            <a:r>
              <a:rPr lang="fr-FR" sz="1000" dirty="0">
                <a:solidFill>
                  <a:schemeClr val="bg1"/>
                </a:solidFill>
              </a:rPr>
              <a:t>catch all : 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25120" y="3870343"/>
            <a:ext cx="87382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En parallèle</a:t>
            </a:r>
            <a:r>
              <a:rPr lang="fr-FR" dirty="0" smtClean="0"/>
              <a:t>, Leaf-D popule sa table mac local avec mac2/10.101.0.2 et annonce ce</a:t>
            </a:r>
          </a:p>
          <a:p>
            <a:r>
              <a:rPr lang="fr-FR" dirty="0"/>
              <a:t>nouvel endpoint à l’un des spines via l’adresse anycast S.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3334085" y="1113299"/>
            <a:ext cx="2885590" cy="562429"/>
          </a:xfrm>
          <a:prstGeom prst="roundRect">
            <a:avLst/>
          </a:prstGeom>
          <a:solidFill>
            <a:schemeClr val="tx2"/>
          </a:solidFill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36000" tIns="36000" rIns="36000" bIns="36000" rtlCol="0" anchor="t"/>
          <a:lstStyle/>
          <a:p>
            <a:r>
              <a:rPr lang="fr-FR" sz="1000" dirty="0" smtClean="0">
                <a:solidFill>
                  <a:schemeClr val="bg1"/>
                </a:solidFill>
              </a:rPr>
              <a:t>mac1/10.101.0.1 – Leaf-A – BD 10101</a:t>
            </a:r>
          </a:p>
          <a:p>
            <a:r>
              <a:rPr lang="fr-FR" sz="1000" b="1" dirty="0">
                <a:solidFill>
                  <a:schemeClr val="bg1"/>
                </a:solidFill>
              </a:rPr>
              <a:t>mac2/10.101.0.2 – Leaf-D – BD 10101</a:t>
            </a:r>
            <a:endParaRPr lang="fr-FR" sz="1000" b="1" dirty="0" smtClean="0">
              <a:solidFill>
                <a:schemeClr val="bg1"/>
              </a:solidFill>
            </a:endParaRPr>
          </a:p>
        </p:txBody>
      </p:sp>
      <p:sp>
        <p:nvSpPr>
          <p:cNvPr id="48" name="Right Arrow 47"/>
          <p:cNvSpPr/>
          <p:nvPr/>
        </p:nvSpPr>
        <p:spPr>
          <a:xfrm rot="3427776" flipH="1">
            <a:off x="4642587" y="2445559"/>
            <a:ext cx="1264972" cy="155132"/>
          </a:xfrm>
          <a:prstGeom prst="rightArrow">
            <a:avLst/>
          </a:prstGeom>
          <a:solidFill>
            <a:srgbClr val="EDC86F"/>
          </a:solidFill>
          <a:ln w="12700" cmpd="sng">
            <a:solidFill>
              <a:srgbClr val="BB891E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 err="1" smtClean="0">
              <a:solidFill>
                <a:schemeClr val="bg1"/>
              </a:solidFill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74752" y="3578374"/>
            <a:ext cx="528542" cy="264271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46142" y="3578374"/>
            <a:ext cx="540002" cy="270001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3158951" y="3789048"/>
            <a:ext cx="76014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"/>
              <a:t>mac1/10.101.0.1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236071" y="3789048"/>
            <a:ext cx="76014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"/>
              <a:t>mac2/10.101.0.2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4269240" y="1800309"/>
            <a:ext cx="172832" cy="207957"/>
          </a:xfrm>
          <a:prstGeom prst="roundRect">
            <a:avLst/>
          </a:prstGeom>
          <a:solidFill>
            <a:schemeClr val="bg2"/>
          </a:solidFill>
          <a:ln w="12700" cmpd="sng">
            <a:solidFill>
              <a:schemeClr val="bg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lIns="45720" rIns="45720" rtlCol="0" anchor="ctr">
            <a:noAutofit/>
          </a:bodyPr>
          <a:lstStyle/>
          <a:p>
            <a:pPr algn="ctr"/>
            <a:r>
              <a:rPr lang="fr-FR" sz="1100" dirty="0" err="1" smtClean="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4973234" y="1793221"/>
            <a:ext cx="172832" cy="207957"/>
          </a:xfrm>
          <a:prstGeom prst="roundRect">
            <a:avLst/>
          </a:prstGeom>
          <a:solidFill>
            <a:schemeClr val="bg2"/>
          </a:solidFill>
          <a:ln w="12700" cmpd="sng">
            <a:solidFill>
              <a:schemeClr val="bg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lIns="45720" rIns="45720" rtlCol="0" anchor="ctr">
            <a:noAutofit/>
          </a:bodyPr>
          <a:lstStyle/>
          <a:p>
            <a:pPr algn="ctr"/>
            <a:r>
              <a:rPr lang="fr-FR" sz="1100" dirty="0" err="1" smtClean="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47" name="TextBox 46"/>
          <p:cNvSpPr txBox="1"/>
          <p:nvPr/>
        </p:nvSpPr>
        <p:spPr>
          <a:xfrm rot="3454787">
            <a:off x="4722947" y="2435905"/>
            <a:ext cx="136768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00" b="1"/>
              <a:t>mac2/10.101.0.2 – BD 10101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4968293" y="3347408"/>
            <a:ext cx="568796" cy="207217"/>
          </a:xfrm>
          <a:prstGeom prst="roundRect">
            <a:avLst/>
          </a:prstGeom>
          <a:solidFill>
            <a:schemeClr val="tx2"/>
          </a:solidFill>
          <a:ln w="12700" cmpd="sng">
            <a:solidFill>
              <a:schemeClr val="bg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45720" rIns="45720" rtlCol="0" anchor="ctr"/>
          <a:lstStyle/>
          <a:p>
            <a:pPr algn="ctr"/>
            <a:r>
              <a:rPr lang="fr-FR" sz="600" dirty="0" err="1" smtClean="0">
                <a:solidFill>
                  <a:schemeClr val="bg1"/>
                </a:solidFill>
              </a:rPr>
              <a:t>arp reply</a:t>
            </a:r>
          </a:p>
          <a:p>
            <a:pPr algn="ctr"/>
            <a:r>
              <a:rPr lang="fr-FR" sz="600" dirty="0" err="1">
                <a:solidFill>
                  <a:schemeClr val="bg1"/>
                </a:solidFill>
              </a:rPr>
              <a:t>mac1</a:t>
            </a:r>
            <a:endParaRPr lang="fr-FR" sz="600" dirty="0" err="1" smtClean="0">
              <a:solidFill>
                <a:schemeClr val="bg1"/>
              </a:solidFill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 flipH="1" flipV="1">
            <a:off x="5612384" y="3337771"/>
            <a:ext cx="3314" cy="243937"/>
          </a:xfrm>
          <a:prstGeom prst="line">
            <a:avLst/>
          </a:prstGeom>
          <a:ln w="38100" cmpd="sng">
            <a:solidFill>
              <a:schemeClr val="tx2"/>
            </a:solidFill>
            <a:prstDash val="solid"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25468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7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Envoi de la trame à l’un des spines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Unknown unicast L2</a:t>
            </a:r>
            <a:endParaRPr lang="fr-FR"/>
          </a:p>
        </p:txBody>
      </p:sp>
      <p:grpSp>
        <p:nvGrpSpPr>
          <p:cNvPr id="5" name="Group 4"/>
          <p:cNvGrpSpPr/>
          <p:nvPr/>
        </p:nvGrpSpPr>
        <p:grpSpPr>
          <a:xfrm>
            <a:off x="3283626" y="1778000"/>
            <a:ext cx="2489370" cy="1400628"/>
            <a:chOff x="3290946" y="1778000"/>
            <a:chExt cx="2489370" cy="1400628"/>
          </a:xfrm>
        </p:grpSpPr>
        <p:sp>
          <p:nvSpPr>
            <p:cNvPr id="6" name="Cloud"/>
            <p:cNvSpPr>
              <a:spLocks noChangeAspect="1" noEditPoints="1" noChangeArrowheads="1"/>
            </p:cNvSpPr>
            <p:nvPr/>
          </p:nvSpPr>
          <p:spPr bwMode="auto">
            <a:xfrm>
              <a:off x="3290946" y="1778000"/>
              <a:ext cx="2489370" cy="1400628"/>
            </a:xfrm>
            <a:custGeom>
              <a:avLst/>
              <a:gdLst>
                <a:gd name="T0" fmla="*/ 312677596 w 21600"/>
                <a:gd name="T1" fmla="*/ 203613264 h 21600"/>
                <a:gd name="T2" fmla="*/ 312677596 w 21600"/>
                <a:gd name="T3" fmla="*/ 203613264 h 21600"/>
                <a:gd name="T4" fmla="*/ 312677596 w 21600"/>
                <a:gd name="T5" fmla="*/ 203613264 h 21600"/>
                <a:gd name="T6" fmla="*/ 312677596 w 21600"/>
                <a:gd name="T7" fmla="*/ 203613264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4 w 21600"/>
                <a:gd name="T13" fmla="*/ 3259 h 21600"/>
                <a:gd name="T14" fmla="*/ 17088 w 21600"/>
                <a:gd name="T15" fmla="*/ 1733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49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2999"/>
                </a:srgbClr>
              </a:outerShdw>
            </a:effectLst>
            <a:extLst/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 flipV="1">
              <a:off x="4240356" y="2023379"/>
              <a:ext cx="0" cy="990703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4921969" y="2023379"/>
              <a:ext cx="0" cy="990703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4240356" y="2023379"/>
              <a:ext cx="681613" cy="990703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 flipV="1">
              <a:off x="4240356" y="2023379"/>
              <a:ext cx="681613" cy="990703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 flipV="1">
              <a:off x="4240356" y="2023379"/>
              <a:ext cx="1374659" cy="990703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 flipV="1">
              <a:off x="4921969" y="2023379"/>
              <a:ext cx="693046" cy="990703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3547310" y="2023379"/>
              <a:ext cx="693046" cy="990703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3547310" y="2023379"/>
              <a:ext cx="1374659" cy="990703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4"/>
          <p:cNvSpPr/>
          <p:nvPr/>
        </p:nvSpPr>
        <p:spPr>
          <a:xfrm>
            <a:off x="3274752" y="1651607"/>
            <a:ext cx="2579855" cy="1548792"/>
          </a:xfrm>
          <a:prstGeom prst="rect">
            <a:avLst/>
          </a:prstGeom>
          <a:solidFill>
            <a:schemeClr val="bg1">
              <a:alpha val="70000"/>
            </a:schemeClr>
          </a:solidFill>
          <a:ln w="12700" cmpd="sng">
            <a:noFill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 err="1" smtClean="0">
              <a:solidFill>
                <a:schemeClr val="bg1"/>
              </a:solidFill>
            </a:endParaRPr>
          </a:p>
        </p:txBody>
      </p:sp>
      <p:cxnSp>
        <p:nvCxnSpPr>
          <p:cNvPr id="17" name="Straight Connector 16"/>
          <p:cNvCxnSpPr>
            <a:stCxn id="18" idx="0"/>
          </p:cNvCxnSpPr>
          <p:nvPr/>
        </p:nvCxnSpPr>
        <p:spPr>
          <a:xfrm flipV="1">
            <a:off x="3539990" y="3278701"/>
            <a:ext cx="0" cy="303007"/>
          </a:xfrm>
          <a:prstGeom prst="line">
            <a:avLst/>
          </a:prstGeom>
          <a:ln w="12700" cmpd="sng">
            <a:solidFill>
              <a:schemeClr val="tx2"/>
            </a:solidFill>
            <a:prstDash val="solid"/>
            <a:headEnd type="non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870" y="3014082"/>
            <a:ext cx="500240" cy="264619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 flipV="1">
            <a:off x="5607695" y="3278701"/>
            <a:ext cx="0" cy="306797"/>
          </a:xfrm>
          <a:prstGeom prst="line">
            <a:avLst/>
          </a:prstGeom>
          <a:ln w="12700" cmpd="sng">
            <a:solidFill>
              <a:schemeClr val="tx2"/>
            </a:solidFill>
            <a:prstDash val="solid"/>
            <a:headEnd type="non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575" y="3014082"/>
            <a:ext cx="500240" cy="26461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916" y="3014082"/>
            <a:ext cx="500240" cy="26461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529" y="3014082"/>
            <a:ext cx="500240" cy="26461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79664" y="765154"/>
            <a:ext cx="570029" cy="32509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355" y="1312802"/>
            <a:ext cx="494524" cy="71057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684" y="1303182"/>
            <a:ext cx="494524" cy="710577"/>
          </a:xfrm>
          <a:prstGeom prst="rect">
            <a:avLst/>
          </a:prstGeom>
        </p:spPr>
      </p:pic>
      <p:sp>
        <p:nvSpPr>
          <p:cNvPr id="32" name="Rounded Rectangle 31"/>
          <p:cNvSpPr/>
          <p:nvPr/>
        </p:nvSpPr>
        <p:spPr>
          <a:xfrm>
            <a:off x="3481696" y="3219631"/>
            <a:ext cx="109959" cy="118140"/>
          </a:xfrm>
          <a:prstGeom prst="roundRect">
            <a:avLst/>
          </a:prstGeom>
          <a:solidFill>
            <a:schemeClr val="bg1"/>
          </a:solidFill>
          <a:ln w="3175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fr-FR" sz="700" dirty="0" smtClean="0"/>
              <a:t>12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5552715" y="3219631"/>
            <a:ext cx="109959" cy="118140"/>
          </a:xfrm>
          <a:prstGeom prst="roundRect">
            <a:avLst/>
          </a:prstGeom>
          <a:solidFill>
            <a:schemeClr val="bg1"/>
          </a:solidFill>
          <a:ln w="3175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fr-FR" sz="700" dirty="0" smtClean="0"/>
              <a:t>11</a:t>
            </a:r>
          </a:p>
        </p:txBody>
      </p:sp>
      <p:cxnSp>
        <p:nvCxnSpPr>
          <p:cNvPr id="38" name="Straight Connector 37"/>
          <p:cNvCxnSpPr>
            <a:stCxn id="18" idx="0"/>
          </p:cNvCxnSpPr>
          <p:nvPr/>
        </p:nvCxnSpPr>
        <p:spPr>
          <a:xfrm flipV="1">
            <a:off x="3539990" y="1991143"/>
            <a:ext cx="696555" cy="1022939"/>
          </a:xfrm>
          <a:prstGeom prst="line">
            <a:avLst/>
          </a:prstGeom>
          <a:ln w="38100" cmpd="sng">
            <a:solidFill>
              <a:schemeClr val="accent3">
                <a:lumMod val="50000"/>
              </a:schemeClr>
            </a:solidFill>
            <a:prstDash val="solid"/>
            <a:headEnd type="non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18" idx="0"/>
            <a:endCxn id="26" idx="2"/>
          </p:cNvCxnSpPr>
          <p:nvPr/>
        </p:nvCxnSpPr>
        <p:spPr>
          <a:xfrm flipV="1">
            <a:off x="3539990" y="2013759"/>
            <a:ext cx="1383956" cy="1000323"/>
          </a:xfrm>
          <a:prstGeom prst="line">
            <a:avLst/>
          </a:prstGeom>
          <a:ln w="38100" cmpd="sng">
            <a:solidFill>
              <a:schemeClr val="accent3">
                <a:lumMod val="50000"/>
              </a:schemeClr>
            </a:solidFill>
            <a:prstDash val="solid"/>
            <a:headEnd type="non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21" idx="0"/>
            <a:endCxn id="26" idx="2"/>
          </p:cNvCxnSpPr>
          <p:nvPr/>
        </p:nvCxnSpPr>
        <p:spPr>
          <a:xfrm flipH="1" flipV="1">
            <a:off x="4923946" y="2013759"/>
            <a:ext cx="683749" cy="1000323"/>
          </a:xfrm>
          <a:prstGeom prst="line">
            <a:avLst/>
          </a:prstGeom>
          <a:ln w="38100" cmpd="sng">
            <a:solidFill>
              <a:schemeClr val="accent3">
                <a:lumMod val="50000"/>
              </a:schemeClr>
            </a:solidFill>
            <a:prstDash val="solid"/>
            <a:headEnd type="non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165582" y="2490544"/>
            <a:ext cx="2885590" cy="562429"/>
          </a:xfrm>
          <a:prstGeom prst="roundRect">
            <a:avLst/>
          </a:prstGeom>
          <a:solidFill>
            <a:srgbClr val="BC9024"/>
          </a:solidFill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36000" tIns="36000" rIns="36000" bIns="36000" rtlCol="0" anchor="t"/>
          <a:lstStyle/>
          <a:p>
            <a:r>
              <a:rPr lang="fr-FR" sz="1000" dirty="0" smtClean="0">
                <a:solidFill>
                  <a:schemeClr val="bg1"/>
                </a:solidFill>
              </a:rPr>
              <a:t>BD 10101 – 10.101.0.254/24 – BUM 225.1.1.101</a:t>
            </a:r>
          </a:p>
          <a:p>
            <a:r>
              <a:rPr lang="fr-FR" sz="1000" dirty="0">
                <a:solidFill>
                  <a:schemeClr val="bg1"/>
                </a:solidFill>
              </a:rPr>
              <a:t> </a:t>
            </a:r>
            <a:r>
              <a:rPr lang="fr-FR" sz="1000" dirty="0" smtClean="0">
                <a:solidFill>
                  <a:schemeClr val="bg1"/>
                </a:solidFill>
              </a:rPr>
              <a:t> vlan101 + e1/12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6092829" y="2490544"/>
            <a:ext cx="2885590" cy="562429"/>
          </a:xfrm>
          <a:prstGeom prst="roundRect">
            <a:avLst/>
          </a:prstGeom>
          <a:solidFill>
            <a:srgbClr val="BC9024"/>
          </a:solidFill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36000" tIns="36000" rIns="36000" bIns="36000" rtlCol="0" anchor="t"/>
          <a:lstStyle/>
          <a:p>
            <a:r>
              <a:rPr lang="fr-FR" sz="1000" dirty="0" smtClean="0">
                <a:solidFill>
                  <a:schemeClr val="bg1"/>
                </a:solidFill>
              </a:rPr>
              <a:t>BD 10101 – 10.101.0.254/24 – BUM 225.1.1.101</a:t>
            </a:r>
          </a:p>
          <a:p>
            <a:r>
              <a:rPr lang="fr-FR" sz="1000" dirty="0">
                <a:solidFill>
                  <a:schemeClr val="bg1"/>
                </a:solidFill>
              </a:rPr>
              <a:t> </a:t>
            </a:r>
            <a:r>
              <a:rPr lang="fr-FR" sz="1000" dirty="0" smtClean="0">
                <a:solidFill>
                  <a:schemeClr val="bg1"/>
                </a:solidFill>
              </a:rPr>
              <a:t> vlan101 + e1/11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165582" y="3118219"/>
            <a:ext cx="2885590" cy="562429"/>
          </a:xfrm>
          <a:prstGeom prst="roundRect">
            <a:avLst/>
          </a:prstGeom>
          <a:solidFill>
            <a:schemeClr val="tx2"/>
          </a:solidFill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36000" tIns="36000" rIns="36000" bIns="36000" rtlCol="0" anchor="t"/>
          <a:lstStyle/>
          <a:p>
            <a:r>
              <a:rPr lang="fr-FR" sz="1000" dirty="0" smtClean="0">
                <a:solidFill>
                  <a:schemeClr val="bg1"/>
                </a:solidFill>
              </a:rPr>
              <a:t>mac1/10.101.0.1 – e1/12 – vlan101</a:t>
            </a:r>
          </a:p>
          <a:p>
            <a:r>
              <a:rPr lang="fr-FR" sz="1000" b="1" dirty="0">
                <a:solidFill>
                  <a:schemeClr val="bg1"/>
                </a:solidFill>
              </a:rPr>
              <a:t>mac2/10.101.0.2 – Leaf-D – BD 10101</a:t>
            </a:r>
            <a:endParaRPr lang="fr-FR" sz="1000" b="1" dirty="0" smtClean="0">
              <a:solidFill>
                <a:schemeClr val="bg1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6092829" y="3118219"/>
            <a:ext cx="2885590" cy="562429"/>
          </a:xfrm>
          <a:prstGeom prst="roundRect">
            <a:avLst/>
          </a:prstGeom>
          <a:solidFill>
            <a:schemeClr val="tx2"/>
          </a:solidFill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36000" tIns="36000" rIns="36000" bIns="36000" rtlCol="0" anchor="t"/>
          <a:lstStyle/>
          <a:p>
            <a:r>
              <a:rPr lang="fr-FR" sz="1000" dirty="0" smtClean="0">
                <a:solidFill>
                  <a:schemeClr val="bg1"/>
                </a:solidFill>
              </a:rPr>
              <a:t>mac2/10.101.0.2 – e1/11 – vlan101</a:t>
            </a:r>
          </a:p>
          <a:p>
            <a:r>
              <a:rPr lang="fr-FR" sz="1000" dirty="0">
                <a:solidFill>
                  <a:schemeClr val="bg1"/>
                </a:solidFill>
              </a:rPr>
              <a:t>  </a:t>
            </a:r>
          </a:p>
          <a:p>
            <a:r>
              <a:rPr lang="fr-FR" sz="1000" dirty="0">
                <a:solidFill>
                  <a:schemeClr val="bg1"/>
                </a:solidFill>
              </a:rPr>
              <a:t>catch all : 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25120" y="3870343"/>
            <a:ext cx="86742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Leaf-A reçoit le paquet VXLAN et popule sa table locale de endpoints en marquant </a:t>
            </a:r>
          </a:p>
          <a:p>
            <a:r>
              <a:rPr lang="fr-FR" dirty="0"/>
              <a:t>mac2/10.101.0.2 sur BD 10101 joignable via Leaf-D.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4968293" y="3347408"/>
            <a:ext cx="568796" cy="207217"/>
          </a:xfrm>
          <a:prstGeom prst="roundRect">
            <a:avLst/>
          </a:prstGeom>
          <a:solidFill>
            <a:schemeClr val="tx2"/>
          </a:solidFill>
          <a:ln w="12700" cmpd="sng">
            <a:solidFill>
              <a:schemeClr val="bg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45720" rIns="45720" rtlCol="0" anchor="ctr"/>
          <a:lstStyle/>
          <a:p>
            <a:pPr algn="ctr"/>
            <a:r>
              <a:rPr lang="fr-FR" sz="600" dirty="0" err="1" smtClean="0">
                <a:solidFill>
                  <a:schemeClr val="bg1"/>
                </a:solidFill>
              </a:rPr>
              <a:t>arp reply</a:t>
            </a:r>
          </a:p>
          <a:p>
            <a:pPr algn="ctr"/>
            <a:r>
              <a:rPr lang="fr-FR" sz="600" dirty="0" err="1">
                <a:solidFill>
                  <a:schemeClr val="bg1"/>
                </a:solidFill>
              </a:rPr>
              <a:t>mac1</a:t>
            </a:r>
            <a:endParaRPr lang="fr-FR" sz="600" dirty="0" err="1" smtClean="0">
              <a:solidFill>
                <a:schemeClr val="bg1"/>
              </a:solidFill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3334085" y="1113299"/>
            <a:ext cx="2885590" cy="562429"/>
          </a:xfrm>
          <a:prstGeom prst="roundRect">
            <a:avLst/>
          </a:prstGeom>
          <a:solidFill>
            <a:schemeClr val="tx2"/>
          </a:solidFill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36000" tIns="36000" rIns="36000" bIns="36000" rtlCol="0" anchor="t"/>
          <a:lstStyle/>
          <a:p>
            <a:r>
              <a:rPr lang="fr-FR" sz="1000" dirty="0" smtClean="0">
                <a:solidFill>
                  <a:schemeClr val="bg1"/>
                </a:solidFill>
              </a:rPr>
              <a:t>mac1/10.101.0.1 – Leaf-A – BD 10101</a:t>
            </a:r>
          </a:p>
          <a:p>
            <a:r>
              <a:rPr lang="fr-FR" sz="1000" dirty="0">
                <a:solidFill>
                  <a:schemeClr val="bg1"/>
                </a:solidFill>
              </a:rPr>
              <a:t>mac2/10.101.0.2 – Leaf-D – BD 10101</a:t>
            </a:r>
            <a:endParaRPr lang="fr-FR" sz="1000" dirty="0" smtClean="0">
              <a:solidFill>
                <a:schemeClr val="bg1"/>
              </a:solidFill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293407">
            <a:off x="4364044" y="2424130"/>
            <a:ext cx="1090461" cy="203907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8301457">
            <a:off x="3338790" y="2405092"/>
            <a:ext cx="1090461" cy="195042"/>
          </a:xfrm>
          <a:prstGeom prst="rect">
            <a:avLst/>
          </a:prstGeom>
        </p:spPr>
      </p:pic>
      <p:cxnSp>
        <p:nvCxnSpPr>
          <p:cNvPr id="44" name="Straight Connector 43"/>
          <p:cNvCxnSpPr/>
          <p:nvPr/>
        </p:nvCxnSpPr>
        <p:spPr>
          <a:xfrm flipH="1" flipV="1">
            <a:off x="5612384" y="3337771"/>
            <a:ext cx="3314" cy="243937"/>
          </a:xfrm>
          <a:prstGeom prst="line">
            <a:avLst/>
          </a:prstGeom>
          <a:ln w="38100" cmpd="sng">
            <a:solidFill>
              <a:schemeClr val="tx2"/>
            </a:solidFill>
            <a:prstDash val="solid"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8" name="Picture 4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74752" y="3578374"/>
            <a:ext cx="528542" cy="264271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46142" y="3578374"/>
            <a:ext cx="540002" cy="270001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3158951" y="3789048"/>
            <a:ext cx="76014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"/>
              <a:t>mac1/10.101.0.1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236071" y="3789048"/>
            <a:ext cx="76014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"/>
              <a:t>mac2/10.101.0.2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4269240" y="1800309"/>
            <a:ext cx="172832" cy="207957"/>
          </a:xfrm>
          <a:prstGeom prst="roundRect">
            <a:avLst/>
          </a:prstGeom>
          <a:solidFill>
            <a:schemeClr val="bg2"/>
          </a:solidFill>
          <a:ln w="12700" cmpd="sng">
            <a:solidFill>
              <a:schemeClr val="bg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lIns="45720" rIns="45720" rtlCol="0" anchor="ctr">
            <a:noAutofit/>
          </a:bodyPr>
          <a:lstStyle/>
          <a:p>
            <a:pPr algn="ctr"/>
            <a:r>
              <a:rPr lang="fr-FR" sz="1100" dirty="0" err="1" smtClean="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4973234" y="1793221"/>
            <a:ext cx="172832" cy="207957"/>
          </a:xfrm>
          <a:prstGeom prst="roundRect">
            <a:avLst/>
          </a:prstGeom>
          <a:solidFill>
            <a:schemeClr val="bg2"/>
          </a:solidFill>
          <a:ln w="12700" cmpd="sng">
            <a:solidFill>
              <a:schemeClr val="bg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lIns="45720" rIns="45720" rtlCol="0" anchor="ctr">
            <a:noAutofit/>
          </a:bodyPr>
          <a:lstStyle/>
          <a:p>
            <a:pPr algn="ctr"/>
            <a:r>
              <a:rPr lang="fr-FR" sz="1100" dirty="0" err="1" smtClean="0">
                <a:solidFill>
                  <a:schemeClr val="bg1"/>
                </a:solidFill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9364740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Envoi de la trame à l’un des spines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Unknown unicast L2</a:t>
            </a:r>
            <a:endParaRPr lang="fr-FR"/>
          </a:p>
        </p:txBody>
      </p:sp>
      <p:grpSp>
        <p:nvGrpSpPr>
          <p:cNvPr id="5" name="Group 4"/>
          <p:cNvGrpSpPr/>
          <p:nvPr/>
        </p:nvGrpSpPr>
        <p:grpSpPr>
          <a:xfrm>
            <a:off x="3283626" y="1778000"/>
            <a:ext cx="2489370" cy="1400628"/>
            <a:chOff x="3290946" y="1778000"/>
            <a:chExt cx="2489370" cy="1400628"/>
          </a:xfrm>
        </p:grpSpPr>
        <p:sp>
          <p:nvSpPr>
            <p:cNvPr id="6" name="Cloud"/>
            <p:cNvSpPr>
              <a:spLocks noChangeAspect="1" noEditPoints="1" noChangeArrowheads="1"/>
            </p:cNvSpPr>
            <p:nvPr/>
          </p:nvSpPr>
          <p:spPr bwMode="auto">
            <a:xfrm>
              <a:off x="3290946" y="1778000"/>
              <a:ext cx="2489370" cy="1400628"/>
            </a:xfrm>
            <a:custGeom>
              <a:avLst/>
              <a:gdLst>
                <a:gd name="T0" fmla="*/ 312677596 w 21600"/>
                <a:gd name="T1" fmla="*/ 203613264 h 21600"/>
                <a:gd name="T2" fmla="*/ 312677596 w 21600"/>
                <a:gd name="T3" fmla="*/ 203613264 h 21600"/>
                <a:gd name="T4" fmla="*/ 312677596 w 21600"/>
                <a:gd name="T5" fmla="*/ 203613264 h 21600"/>
                <a:gd name="T6" fmla="*/ 312677596 w 21600"/>
                <a:gd name="T7" fmla="*/ 203613264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4 w 21600"/>
                <a:gd name="T13" fmla="*/ 3259 h 21600"/>
                <a:gd name="T14" fmla="*/ 17088 w 21600"/>
                <a:gd name="T15" fmla="*/ 1733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49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2999"/>
                </a:srgbClr>
              </a:outerShdw>
            </a:effectLst>
            <a:extLst/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 flipV="1">
              <a:off x="4240356" y="2023379"/>
              <a:ext cx="0" cy="990703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4921969" y="2023379"/>
              <a:ext cx="0" cy="990703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4240356" y="2023379"/>
              <a:ext cx="681613" cy="990703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 flipV="1">
              <a:off x="4240356" y="2023379"/>
              <a:ext cx="681613" cy="990703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 flipV="1">
              <a:off x="4240356" y="2023379"/>
              <a:ext cx="1374659" cy="990703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 flipV="1">
              <a:off x="4921969" y="2023379"/>
              <a:ext cx="693046" cy="990703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3547310" y="2023379"/>
              <a:ext cx="693046" cy="990703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3547310" y="2023379"/>
              <a:ext cx="1374659" cy="990703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4"/>
          <p:cNvSpPr/>
          <p:nvPr/>
        </p:nvSpPr>
        <p:spPr>
          <a:xfrm>
            <a:off x="3274752" y="1651607"/>
            <a:ext cx="2579855" cy="1548792"/>
          </a:xfrm>
          <a:prstGeom prst="rect">
            <a:avLst/>
          </a:prstGeom>
          <a:solidFill>
            <a:schemeClr val="bg1">
              <a:alpha val="70000"/>
            </a:schemeClr>
          </a:solidFill>
          <a:ln w="12700" cmpd="sng">
            <a:noFill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 err="1" smtClean="0">
              <a:solidFill>
                <a:schemeClr val="bg1"/>
              </a:solidFill>
            </a:endParaRPr>
          </a:p>
        </p:txBody>
      </p:sp>
      <p:cxnSp>
        <p:nvCxnSpPr>
          <p:cNvPr id="17" name="Straight Connector 16"/>
          <p:cNvCxnSpPr>
            <a:stCxn id="18" idx="0"/>
          </p:cNvCxnSpPr>
          <p:nvPr/>
        </p:nvCxnSpPr>
        <p:spPr>
          <a:xfrm flipV="1">
            <a:off x="3539990" y="3278701"/>
            <a:ext cx="0" cy="303007"/>
          </a:xfrm>
          <a:prstGeom prst="line">
            <a:avLst/>
          </a:prstGeom>
          <a:ln w="12700" cmpd="sng">
            <a:solidFill>
              <a:schemeClr val="tx2"/>
            </a:solidFill>
            <a:prstDash val="solid"/>
            <a:headEnd type="non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870" y="3014082"/>
            <a:ext cx="500240" cy="264619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 flipV="1">
            <a:off x="5607695" y="3278701"/>
            <a:ext cx="0" cy="306797"/>
          </a:xfrm>
          <a:prstGeom prst="line">
            <a:avLst/>
          </a:prstGeom>
          <a:ln w="12700" cmpd="sng">
            <a:solidFill>
              <a:schemeClr val="tx2"/>
            </a:solidFill>
            <a:prstDash val="solid"/>
            <a:headEnd type="non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575" y="3014082"/>
            <a:ext cx="500240" cy="26461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916" y="3014082"/>
            <a:ext cx="500240" cy="26461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529" y="3014082"/>
            <a:ext cx="500240" cy="26461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79664" y="765154"/>
            <a:ext cx="570029" cy="32509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355" y="1312802"/>
            <a:ext cx="494524" cy="71057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684" y="1303182"/>
            <a:ext cx="494524" cy="710577"/>
          </a:xfrm>
          <a:prstGeom prst="rect">
            <a:avLst/>
          </a:prstGeom>
        </p:spPr>
      </p:pic>
      <p:sp>
        <p:nvSpPr>
          <p:cNvPr id="32" name="Rounded Rectangle 31"/>
          <p:cNvSpPr/>
          <p:nvPr/>
        </p:nvSpPr>
        <p:spPr>
          <a:xfrm>
            <a:off x="3481696" y="3219631"/>
            <a:ext cx="109959" cy="118140"/>
          </a:xfrm>
          <a:prstGeom prst="roundRect">
            <a:avLst/>
          </a:prstGeom>
          <a:solidFill>
            <a:schemeClr val="bg1"/>
          </a:solidFill>
          <a:ln w="3175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fr-FR" sz="700" dirty="0" smtClean="0"/>
              <a:t>12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5552715" y="3219631"/>
            <a:ext cx="109959" cy="118140"/>
          </a:xfrm>
          <a:prstGeom prst="roundRect">
            <a:avLst/>
          </a:prstGeom>
          <a:solidFill>
            <a:schemeClr val="bg1"/>
          </a:solidFill>
          <a:ln w="3175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fr-FR" sz="700" dirty="0" smtClean="0"/>
              <a:t>11</a:t>
            </a:r>
          </a:p>
        </p:txBody>
      </p:sp>
      <p:cxnSp>
        <p:nvCxnSpPr>
          <p:cNvPr id="38" name="Straight Connector 37"/>
          <p:cNvCxnSpPr>
            <a:stCxn id="18" idx="0"/>
          </p:cNvCxnSpPr>
          <p:nvPr/>
        </p:nvCxnSpPr>
        <p:spPr>
          <a:xfrm flipV="1">
            <a:off x="3539990" y="1991143"/>
            <a:ext cx="696555" cy="1022939"/>
          </a:xfrm>
          <a:prstGeom prst="line">
            <a:avLst/>
          </a:prstGeom>
          <a:ln w="38100" cmpd="sng">
            <a:solidFill>
              <a:schemeClr val="accent3">
                <a:lumMod val="50000"/>
              </a:schemeClr>
            </a:solidFill>
            <a:prstDash val="solid"/>
            <a:headEnd type="non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18" idx="0"/>
            <a:endCxn id="26" idx="2"/>
          </p:cNvCxnSpPr>
          <p:nvPr/>
        </p:nvCxnSpPr>
        <p:spPr>
          <a:xfrm flipV="1">
            <a:off x="3539990" y="2013759"/>
            <a:ext cx="1383956" cy="1000323"/>
          </a:xfrm>
          <a:prstGeom prst="line">
            <a:avLst/>
          </a:prstGeom>
          <a:ln w="38100" cmpd="sng">
            <a:solidFill>
              <a:schemeClr val="accent3">
                <a:lumMod val="50000"/>
              </a:schemeClr>
            </a:solidFill>
            <a:prstDash val="solid"/>
            <a:headEnd type="non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21" idx="0"/>
            <a:endCxn id="26" idx="2"/>
          </p:cNvCxnSpPr>
          <p:nvPr/>
        </p:nvCxnSpPr>
        <p:spPr>
          <a:xfrm flipH="1" flipV="1">
            <a:off x="4923946" y="2013759"/>
            <a:ext cx="683749" cy="1000323"/>
          </a:xfrm>
          <a:prstGeom prst="line">
            <a:avLst/>
          </a:prstGeom>
          <a:ln w="38100" cmpd="sng">
            <a:solidFill>
              <a:schemeClr val="accent3">
                <a:lumMod val="50000"/>
              </a:schemeClr>
            </a:solidFill>
            <a:prstDash val="solid"/>
            <a:headEnd type="non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165582" y="2490544"/>
            <a:ext cx="2885590" cy="562429"/>
          </a:xfrm>
          <a:prstGeom prst="roundRect">
            <a:avLst/>
          </a:prstGeom>
          <a:solidFill>
            <a:srgbClr val="BC9024"/>
          </a:solidFill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36000" tIns="36000" rIns="36000" bIns="36000" rtlCol="0" anchor="t"/>
          <a:lstStyle/>
          <a:p>
            <a:r>
              <a:rPr lang="fr-FR" sz="1000" dirty="0" smtClean="0">
                <a:solidFill>
                  <a:schemeClr val="bg1"/>
                </a:solidFill>
              </a:rPr>
              <a:t>BD 10101 – 10.101.0.254/24 – BUM 225.1.1.101</a:t>
            </a:r>
          </a:p>
          <a:p>
            <a:r>
              <a:rPr lang="fr-FR" sz="1000" dirty="0">
                <a:solidFill>
                  <a:schemeClr val="bg1"/>
                </a:solidFill>
              </a:rPr>
              <a:t> </a:t>
            </a:r>
            <a:r>
              <a:rPr lang="fr-FR" sz="1000" dirty="0" smtClean="0">
                <a:solidFill>
                  <a:schemeClr val="bg1"/>
                </a:solidFill>
              </a:rPr>
              <a:t> vlan101 + e1/12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6092829" y="2490544"/>
            <a:ext cx="2885590" cy="562429"/>
          </a:xfrm>
          <a:prstGeom prst="roundRect">
            <a:avLst/>
          </a:prstGeom>
          <a:solidFill>
            <a:srgbClr val="BC9024"/>
          </a:solidFill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36000" tIns="36000" rIns="36000" bIns="36000" rtlCol="0" anchor="t"/>
          <a:lstStyle/>
          <a:p>
            <a:r>
              <a:rPr lang="fr-FR" sz="1000" dirty="0" smtClean="0">
                <a:solidFill>
                  <a:schemeClr val="bg1"/>
                </a:solidFill>
              </a:rPr>
              <a:t>BD 10101 – 10.101.0.254/24 – BUM 225.1.1.101</a:t>
            </a:r>
          </a:p>
          <a:p>
            <a:r>
              <a:rPr lang="fr-FR" sz="1000" dirty="0">
                <a:solidFill>
                  <a:schemeClr val="bg1"/>
                </a:solidFill>
              </a:rPr>
              <a:t> </a:t>
            </a:r>
            <a:r>
              <a:rPr lang="fr-FR" sz="1000" dirty="0" smtClean="0">
                <a:solidFill>
                  <a:schemeClr val="bg1"/>
                </a:solidFill>
              </a:rPr>
              <a:t> vlan101 + e1/11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165582" y="3118219"/>
            <a:ext cx="2885590" cy="562429"/>
          </a:xfrm>
          <a:prstGeom prst="roundRect">
            <a:avLst/>
          </a:prstGeom>
          <a:solidFill>
            <a:schemeClr val="tx2"/>
          </a:solidFill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36000" tIns="36000" rIns="36000" bIns="36000" rtlCol="0" anchor="t"/>
          <a:lstStyle/>
          <a:p>
            <a:r>
              <a:rPr lang="fr-FR" sz="1000" dirty="0" smtClean="0">
                <a:solidFill>
                  <a:schemeClr val="bg1"/>
                </a:solidFill>
              </a:rPr>
              <a:t>mac1/10.101.0.1 – e1/12 – vlan101</a:t>
            </a:r>
          </a:p>
          <a:p>
            <a:r>
              <a:rPr lang="fr-FR" sz="1000" dirty="0">
                <a:solidFill>
                  <a:schemeClr val="bg1"/>
                </a:solidFill>
              </a:rPr>
              <a:t>mac2/10.101.0.2 – Leaf-D – BD 10101</a:t>
            </a:r>
            <a:endParaRPr lang="fr-FR" sz="1000" dirty="0" smtClean="0">
              <a:solidFill>
                <a:schemeClr val="bg1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6092829" y="3118219"/>
            <a:ext cx="2885590" cy="562429"/>
          </a:xfrm>
          <a:prstGeom prst="roundRect">
            <a:avLst/>
          </a:prstGeom>
          <a:solidFill>
            <a:schemeClr val="tx2"/>
          </a:solidFill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36000" tIns="36000" rIns="36000" bIns="36000" rtlCol="0" anchor="t"/>
          <a:lstStyle/>
          <a:p>
            <a:r>
              <a:rPr lang="fr-FR" sz="1000" dirty="0" smtClean="0">
                <a:solidFill>
                  <a:schemeClr val="bg1"/>
                </a:solidFill>
              </a:rPr>
              <a:t>mac2/10.101.0.2 – e1/11 – vlan101</a:t>
            </a:r>
          </a:p>
          <a:p>
            <a:r>
              <a:rPr lang="fr-FR" sz="1000" dirty="0">
                <a:solidFill>
                  <a:schemeClr val="bg1"/>
                </a:solidFill>
              </a:rPr>
              <a:t>  </a:t>
            </a:r>
          </a:p>
          <a:p>
            <a:r>
              <a:rPr lang="fr-FR" sz="1000" dirty="0">
                <a:solidFill>
                  <a:schemeClr val="bg1"/>
                </a:solidFill>
              </a:rPr>
              <a:t>catch all : 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25120" y="3870343"/>
            <a:ext cx="6079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Leaf-A envoie la réponse ARP à mac1, appris localement.</a:t>
            </a:r>
            <a:endParaRPr lang="fr-FR" dirty="0"/>
          </a:p>
        </p:txBody>
      </p:sp>
      <p:sp>
        <p:nvSpPr>
          <p:cNvPr id="45" name="Rounded Rectangle 44"/>
          <p:cNvSpPr/>
          <p:nvPr/>
        </p:nvSpPr>
        <p:spPr>
          <a:xfrm>
            <a:off x="4968293" y="3347408"/>
            <a:ext cx="568796" cy="207217"/>
          </a:xfrm>
          <a:prstGeom prst="roundRect">
            <a:avLst/>
          </a:prstGeom>
          <a:solidFill>
            <a:schemeClr val="tx2"/>
          </a:solidFill>
          <a:ln w="12700" cmpd="sng">
            <a:solidFill>
              <a:schemeClr val="bg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45720" rIns="45720" rtlCol="0" anchor="ctr"/>
          <a:lstStyle/>
          <a:p>
            <a:pPr algn="ctr"/>
            <a:r>
              <a:rPr lang="fr-FR" sz="600" dirty="0" err="1" smtClean="0">
                <a:solidFill>
                  <a:schemeClr val="bg1"/>
                </a:solidFill>
              </a:rPr>
              <a:t>arp reply</a:t>
            </a:r>
          </a:p>
          <a:p>
            <a:pPr algn="ctr"/>
            <a:r>
              <a:rPr lang="fr-FR" sz="600" dirty="0" err="1">
                <a:solidFill>
                  <a:schemeClr val="bg1"/>
                </a:solidFill>
              </a:rPr>
              <a:t>mac1</a:t>
            </a:r>
            <a:endParaRPr lang="fr-FR" sz="600" dirty="0" err="1" smtClean="0">
              <a:solidFill>
                <a:schemeClr val="bg1"/>
              </a:solidFill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3334085" y="1113299"/>
            <a:ext cx="2885590" cy="562429"/>
          </a:xfrm>
          <a:prstGeom prst="roundRect">
            <a:avLst/>
          </a:prstGeom>
          <a:solidFill>
            <a:schemeClr val="tx2"/>
          </a:solidFill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36000" tIns="36000" rIns="36000" bIns="36000" rtlCol="0" anchor="t"/>
          <a:lstStyle/>
          <a:p>
            <a:r>
              <a:rPr lang="fr-FR" sz="1000" dirty="0" smtClean="0">
                <a:solidFill>
                  <a:schemeClr val="bg1"/>
                </a:solidFill>
              </a:rPr>
              <a:t>mac1/10.101.0.1 – Leaf-A – BD 10101</a:t>
            </a:r>
          </a:p>
          <a:p>
            <a:r>
              <a:rPr lang="fr-FR" sz="1000" dirty="0">
                <a:solidFill>
                  <a:schemeClr val="bg1"/>
                </a:solidFill>
              </a:rPr>
              <a:t>mac2/10.101.0.2 – Leaf-D – BD 10101</a:t>
            </a:r>
            <a:endParaRPr lang="fr-FR" sz="1000" dirty="0" smtClean="0">
              <a:solidFill>
                <a:schemeClr val="bg1"/>
              </a:solidFill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293407">
            <a:off x="4364044" y="2424130"/>
            <a:ext cx="1090461" cy="203907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8301457">
            <a:off x="3338790" y="2405092"/>
            <a:ext cx="1090461" cy="195042"/>
          </a:xfrm>
          <a:prstGeom prst="rect">
            <a:avLst/>
          </a:prstGeom>
        </p:spPr>
      </p:pic>
      <p:cxnSp>
        <p:nvCxnSpPr>
          <p:cNvPr id="44" name="Straight Connector 43"/>
          <p:cNvCxnSpPr/>
          <p:nvPr/>
        </p:nvCxnSpPr>
        <p:spPr>
          <a:xfrm flipH="1" flipV="1">
            <a:off x="5612384" y="3337771"/>
            <a:ext cx="3314" cy="243937"/>
          </a:xfrm>
          <a:prstGeom prst="line">
            <a:avLst/>
          </a:prstGeom>
          <a:ln w="38100" cmpd="sng">
            <a:solidFill>
              <a:schemeClr val="tx2"/>
            </a:solidFill>
            <a:prstDash val="solid"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Rounded Rectangle 48"/>
          <p:cNvSpPr/>
          <p:nvPr/>
        </p:nvSpPr>
        <p:spPr>
          <a:xfrm>
            <a:off x="3591655" y="3347408"/>
            <a:ext cx="568796" cy="207217"/>
          </a:xfrm>
          <a:prstGeom prst="roundRect">
            <a:avLst/>
          </a:prstGeom>
          <a:solidFill>
            <a:schemeClr val="tx2"/>
          </a:solidFill>
          <a:ln w="12700" cmpd="sng">
            <a:solidFill>
              <a:schemeClr val="bg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45720" rIns="45720" rtlCol="0" anchor="ctr"/>
          <a:lstStyle/>
          <a:p>
            <a:pPr algn="ctr"/>
            <a:r>
              <a:rPr lang="fr-FR" sz="600" dirty="0" err="1" smtClean="0">
                <a:solidFill>
                  <a:schemeClr val="bg1"/>
                </a:solidFill>
              </a:rPr>
              <a:t>arp reply</a:t>
            </a:r>
          </a:p>
          <a:p>
            <a:pPr algn="ctr"/>
            <a:r>
              <a:rPr lang="fr-FR" sz="600" dirty="0" err="1">
                <a:solidFill>
                  <a:schemeClr val="bg1"/>
                </a:solidFill>
              </a:rPr>
              <a:t>mac1</a:t>
            </a:r>
            <a:endParaRPr lang="fr-FR" sz="600" dirty="0" err="1" smtClean="0">
              <a:solidFill>
                <a:schemeClr val="bg1"/>
              </a:solidFill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 rot="10800000" flipH="1" flipV="1">
            <a:off x="3536412" y="3337771"/>
            <a:ext cx="3314" cy="243937"/>
          </a:xfrm>
          <a:prstGeom prst="line">
            <a:avLst/>
          </a:prstGeom>
          <a:ln w="38100" cmpd="sng">
            <a:solidFill>
              <a:schemeClr val="tx2"/>
            </a:solidFill>
            <a:prstDash val="solid"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16200000" flipH="1" flipV="1">
            <a:off x="2347456" y="3125312"/>
            <a:ext cx="3314" cy="243937"/>
          </a:xfrm>
          <a:prstGeom prst="line">
            <a:avLst/>
          </a:prstGeom>
          <a:ln w="38100" cmpd="sng">
            <a:solidFill>
              <a:schemeClr val="bg1"/>
            </a:solidFill>
            <a:prstDash val="solid"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8" name="Picture 4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74752" y="3578374"/>
            <a:ext cx="528542" cy="264271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46142" y="3578374"/>
            <a:ext cx="540002" cy="270001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3158951" y="3789048"/>
            <a:ext cx="76014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"/>
              <a:t>mac1/10.101.0.1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236071" y="3789048"/>
            <a:ext cx="76014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"/>
              <a:t>mac2/10.101.0.2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4269240" y="1800309"/>
            <a:ext cx="172832" cy="207957"/>
          </a:xfrm>
          <a:prstGeom prst="roundRect">
            <a:avLst/>
          </a:prstGeom>
          <a:solidFill>
            <a:schemeClr val="bg2"/>
          </a:solidFill>
          <a:ln w="12700" cmpd="sng">
            <a:solidFill>
              <a:schemeClr val="bg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lIns="45720" rIns="45720" rtlCol="0" anchor="ctr">
            <a:noAutofit/>
          </a:bodyPr>
          <a:lstStyle/>
          <a:p>
            <a:pPr algn="ctr"/>
            <a:r>
              <a:rPr lang="fr-FR" sz="1100" dirty="0" err="1" smtClean="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4973234" y="1793221"/>
            <a:ext cx="172832" cy="207957"/>
          </a:xfrm>
          <a:prstGeom prst="roundRect">
            <a:avLst/>
          </a:prstGeom>
          <a:solidFill>
            <a:schemeClr val="bg2"/>
          </a:solidFill>
          <a:ln w="12700" cmpd="sng">
            <a:solidFill>
              <a:schemeClr val="bg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lIns="45720" rIns="45720" rtlCol="0" anchor="ctr">
            <a:noAutofit/>
          </a:bodyPr>
          <a:lstStyle/>
          <a:p>
            <a:pPr algn="ctr"/>
            <a:r>
              <a:rPr lang="fr-FR" sz="1100" dirty="0" err="1" smtClean="0">
                <a:solidFill>
                  <a:schemeClr val="bg1"/>
                </a:solidFill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3614371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Envoi de la trame au switch egress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Known unicast L2</a:t>
            </a:r>
            <a:endParaRPr lang="fr-FR"/>
          </a:p>
        </p:txBody>
      </p:sp>
      <p:grpSp>
        <p:nvGrpSpPr>
          <p:cNvPr id="5" name="Group 4"/>
          <p:cNvGrpSpPr/>
          <p:nvPr/>
        </p:nvGrpSpPr>
        <p:grpSpPr>
          <a:xfrm>
            <a:off x="3283626" y="1778000"/>
            <a:ext cx="2489370" cy="1400628"/>
            <a:chOff x="3290946" y="1778000"/>
            <a:chExt cx="2489370" cy="1400628"/>
          </a:xfrm>
        </p:grpSpPr>
        <p:sp>
          <p:nvSpPr>
            <p:cNvPr id="6" name="Cloud"/>
            <p:cNvSpPr>
              <a:spLocks noChangeAspect="1" noEditPoints="1" noChangeArrowheads="1"/>
            </p:cNvSpPr>
            <p:nvPr/>
          </p:nvSpPr>
          <p:spPr bwMode="auto">
            <a:xfrm>
              <a:off x="3290946" y="1778000"/>
              <a:ext cx="2489370" cy="1400628"/>
            </a:xfrm>
            <a:custGeom>
              <a:avLst/>
              <a:gdLst>
                <a:gd name="T0" fmla="*/ 312677596 w 21600"/>
                <a:gd name="T1" fmla="*/ 203613264 h 21600"/>
                <a:gd name="T2" fmla="*/ 312677596 w 21600"/>
                <a:gd name="T3" fmla="*/ 203613264 h 21600"/>
                <a:gd name="T4" fmla="*/ 312677596 w 21600"/>
                <a:gd name="T5" fmla="*/ 203613264 h 21600"/>
                <a:gd name="T6" fmla="*/ 312677596 w 21600"/>
                <a:gd name="T7" fmla="*/ 203613264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4 w 21600"/>
                <a:gd name="T13" fmla="*/ 3259 h 21600"/>
                <a:gd name="T14" fmla="*/ 17088 w 21600"/>
                <a:gd name="T15" fmla="*/ 1733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49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2999"/>
                </a:srgbClr>
              </a:outerShdw>
            </a:effectLst>
            <a:extLst/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 flipV="1">
              <a:off x="4240356" y="2023379"/>
              <a:ext cx="0" cy="990703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4921969" y="2023379"/>
              <a:ext cx="0" cy="990703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4240356" y="2023379"/>
              <a:ext cx="681613" cy="990703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 flipV="1">
              <a:off x="4240356" y="2023379"/>
              <a:ext cx="681613" cy="990703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 flipV="1">
              <a:off x="4240356" y="2023379"/>
              <a:ext cx="1374659" cy="990703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 flipV="1">
              <a:off x="4921969" y="2023379"/>
              <a:ext cx="693046" cy="990703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3547310" y="2023379"/>
              <a:ext cx="693046" cy="990703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3547310" y="2023379"/>
              <a:ext cx="1374659" cy="990703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4"/>
          <p:cNvSpPr/>
          <p:nvPr/>
        </p:nvSpPr>
        <p:spPr>
          <a:xfrm>
            <a:off x="3274752" y="1651607"/>
            <a:ext cx="2579855" cy="1548792"/>
          </a:xfrm>
          <a:prstGeom prst="rect">
            <a:avLst/>
          </a:prstGeom>
          <a:solidFill>
            <a:schemeClr val="bg1">
              <a:alpha val="70000"/>
            </a:schemeClr>
          </a:solidFill>
          <a:ln w="12700" cmpd="sng">
            <a:noFill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 err="1" smtClean="0">
              <a:solidFill>
                <a:schemeClr val="bg1"/>
              </a:solidFill>
            </a:endParaRPr>
          </a:p>
        </p:txBody>
      </p:sp>
      <p:cxnSp>
        <p:nvCxnSpPr>
          <p:cNvPr id="17" name="Straight Connector 16"/>
          <p:cNvCxnSpPr>
            <a:stCxn id="18" idx="0"/>
          </p:cNvCxnSpPr>
          <p:nvPr/>
        </p:nvCxnSpPr>
        <p:spPr>
          <a:xfrm flipV="1">
            <a:off x="3539990" y="3278701"/>
            <a:ext cx="0" cy="303007"/>
          </a:xfrm>
          <a:prstGeom prst="line">
            <a:avLst/>
          </a:prstGeom>
          <a:ln w="12700" cmpd="sng">
            <a:solidFill>
              <a:schemeClr val="tx2"/>
            </a:solidFill>
            <a:prstDash val="solid"/>
            <a:headEnd type="non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870" y="3014082"/>
            <a:ext cx="500240" cy="264619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 flipV="1">
            <a:off x="5607695" y="3278701"/>
            <a:ext cx="0" cy="306797"/>
          </a:xfrm>
          <a:prstGeom prst="line">
            <a:avLst/>
          </a:prstGeom>
          <a:ln w="12700" cmpd="sng">
            <a:solidFill>
              <a:schemeClr val="tx2"/>
            </a:solidFill>
            <a:prstDash val="solid"/>
            <a:headEnd type="non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575" y="3014082"/>
            <a:ext cx="500240" cy="26461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916" y="3014082"/>
            <a:ext cx="500240" cy="26461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529" y="3014082"/>
            <a:ext cx="500240" cy="26461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79664" y="765154"/>
            <a:ext cx="570029" cy="32509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355" y="1312802"/>
            <a:ext cx="494524" cy="71057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684" y="1303182"/>
            <a:ext cx="494524" cy="710577"/>
          </a:xfrm>
          <a:prstGeom prst="rect">
            <a:avLst/>
          </a:prstGeom>
        </p:spPr>
      </p:pic>
      <p:sp>
        <p:nvSpPr>
          <p:cNvPr id="32" name="Rounded Rectangle 31"/>
          <p:cNvSpPr/>
          <p:nvPr/>
        </p:nvSpPr>
        <p:spPr>
          <a:xfrm>
            <a:off x="3481696" y="3219631"/>
            <a:ext cx="109959" cy="118140"/>
          </a:xfrm>
          <a:prstGeom prst="roundRect">
            <a:avLst/>
          </a:prstGeom>
          <a:solidFill>
            <a:schemeClr val="bg1"/>
          </a:solidFill>
          <a:ln w="3175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fr-FR" sz="700" dirty="0" smtClean="0"/>
              <a:t>12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5552715" y="3219631"/>
            <a:ext cx="109959" cy="118140"/>
          </a:xfrm>
          <a:prstGeom prst="roundRect">
            <a:avLst/>
          </a:prstGeom>
          <a:solidFill>
            <a:schemeClr val="bg1"/>
          </a:solidFill>
          <a:ln w="3175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fr-FR" sz="700" dirty="0" smtClean="0"/>
              <a:t>11</a:t>
            </a:r>
          </a:p>
        </p:txBody>
      </p:sp>
      <p:cxnSp>
        <p:nvCxnSpPr>
          <p:cNvPr id="38" name="Straight Connector 37"/>
          <p:cNvCxnSpPr>
            <a:stCxn id="18" idx="0"/>
          </p:cNvCxnSpPr>
          <p:nvPr/>
        </p:nvCxnSpPr>
        <p:spPr>
          <a:xfrm flipV="1">
            <a:off x="3539990" y="1991143"/>
            <a:ext cx="696555" cy="1022939"/>
          </a:xfrm>
          <a:prstGeom prst="line">
            <a:avLst/>
          </a:prstGeom>
          <a:ln w="38100" cmpd="sng">
            <a:solidFill>
              <a:schemeClr val="accent3">
                <a:lumMod val="50000"/>
              </a:schemeClr>
            </a:solidFill>
            <a:prstDash val="solid"/>
            <a:headEnd type="non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18" idx="0"/>
            <a:endCxn id="26" idx="2"/>
          </p:cNvCxnSpPr>
          <p:nvPr/>
        </p:nvCxnSpPr>
        <p:spPr>
          <a:xfrm flipV="1">
            <a:off x="3539990" y="2013759"/>
            <a:ext cx="1383956" cy="1000323"/>
          </a:xfrm>
          <a:prstGeom prst="line">
            <a:avLst/>
          </a:prstGeom>
          <a:ln w="38100" cmpd="sng">
            <a:solidFill>
              <a:schemeClr val="accent3">
                <a:lumMod val="50000"/>
              </a:schemeClr>
            </a:solidFill>
            <a:prstDash val="solid"/>
            <a:headEnd type="non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21" idx="0"/>
            <a:endCxn id="26" idx="2"/>
          </p:cNvCxnSpPr>
          <p:nvPr/>
        </p:nvCxnSpPr>
        <p:spPr>
          <a:xfrm flipH="1" flipV="1">
            <a:off x="4923946" y="2013759"/>
            <a:ext cx="683749" cy="1000323"/>
          </a:xfrm>
          <a:prstGeom prst="line">
            <a:avLst/>
          </a:prstGeom>
          <a:ln w="38100" cmpd="sng">
            <a:solidFill>
              <a:schemeClr val="accent3">
                <a:lumMod val="50000"/>
              </a:schemeClr>
            </a:solidFill>
            <a:prstDash val="solid"/>
            <a:headEnd type="non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165582" y="2490544"/>
            <a:ext cx="2885590" cy="562429"/>
          </a:xfrm>
          <a:prstGeom prst="roundRect">
            <a:avLst/>
          </a:prstGeom>
          <a:solidFill>
            <a:srgbClr val="BC9024"/>
          </a:solidFill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36000" tIns="36000" rIns="36000" bIns="36000" rtlCol="0" anchor="t"/>
          <a:lstStyle/>
          <a:p>
            <a:r>
              <a:rPr lang="fr-FR" sz="1000" dirty="0" smtClean="0">
                <a:solidFill>
                  <a:schemeClr val="bg1"/>
                </a:solidFill>
              </a:rPr>
              <a:t>BD 10101 – 10.101.0.254/24 – BUM 225.1.1.101</a:t>
            </a:r>
          </a:p>
          <a:p>
            <a:r>
              <a:rPr lang="fr-FR" sz="1000" dirty="0">
                <a:solidFill>
                  <a:schemeClr val="bg1"/>
                </a:solidFill>
              </a:rPr>
              <a:t> </a:t>
            </a:r>
            <a:r>
              <a:rPr lang="fr-FR" sz="1000" dirty="0" smtClean="0">
                <a:solidFill>
                  <a:schemeClr val="bg1"/>
                </a:solidFill>
              </a:rPr>
              <a:t> vlan101 + e1/12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6092829" y="2490544"/>
            <a:ext cx="2885590" cy="562429"/>
          </a:xfrm>
          <a:prstGeom prst="roundRect">
            <a:avLst/>
          </a:prstGeom>
          <a:solidFill>
            <a:srgbClr val="BC9024"/>
          </a:solidFill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36000" tIns="36000" rIns="36000" bIns="36000" rtlCol="0" anchor="t"/>
          <a:lstStyle/>
          <a:p>
            <a:r>
              <a:rPr lang="fr-FR" sz="1000" dirty="0" smtClean="0">
                <a:solidFill>
                  <a:schemeClr val="bg1"/>
                </a:solidFill>
              </a:rPr>
              <a:t>BD 10101 – 10.101.0.254/24 – BUM 225.1.1.101</a:t>
            </a:r>
          </a:p>
          <a:p>
            <a:r>
              <a:rPr lang="fr-FR" sz="1000" dirty="0">
                <a:solidFill>
                  <a:schemeClr val="bg1"/>
                </a:solidFill>
              </a:rPr>
              <a:t> </a:t>
            </a:r>
            <a:r>
              <a:rPr lang="fr-FR" sz="1000" dirty="0" smtClean="0">
                <a:solidFill>
                  <a:schemeClr val="bg1"/>
                </a:solidFill>
              </a:rPr>
              <a:t> vlan101 + e1/11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165582" y="3118219"/>
            <a:ext cx="2885590" cy="562429"/>
          </a:xfrm>
          <a:prstGeom prst="roundRect">
            <a:avLst/>
          </a:prstGeom>
          <a:solidFill>
            <a:schemeClr val="tx2"/>
          </a:solidFill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36000" tIns="36000" rIns="36000" bIns="36000" rtlCol="0" anchor="t"/>
          <a:lstStyle/>
          <a:p>
            <a:r>
              <a:rPr lang="fr-FR" sz="1000" dirty="0" smtClean="0">
                <a:solidFill>
                  <a:schemeClr val="bg1"/>
                </a:solidFill>
              </a:rPr>
              <a:t>mac1/10.101.0.1 – e1/12 – vlan101</a:t>
            </a:r>
          </a:p>
          <a:p>
            <a:r>
              <a:rPr lang="fr-FR" sz="1000" dirty="0">
                <a:solidFill>
                  <a:schemeClr val="bg1"/>
                </a:solidFill>
              </a:rPr>
              <a:t>mac2/10.101.0.2 – Leaf-D – BD 10101</a:t>
            </a:r>
            <a:endParaRPr lang="fr-FR" sz="1000" dirty="0" smtClean="0">
              <a:solidFill>
                <a:schemeClr val="bg1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6092829" y="3118219"/>
            <a:ext cx="2885590" cy="562429"/>
          </a:xfrm>
          <a:prstGeom prst="roundRect">
            <a:avLst/>
          </a:prstGeom>
          <a:solidFill>
            <a:schemeClr val="tx2"/>
          </a:solidFill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36000" tIns="36000" rIns="36000" bIns="36000" rtlCol="0" anchor="t"/>
          <a:lstStyle/>
          <a:p>
            <a:r>
              <a:rPr lang="fr-FR" sz="1000" dirty="0" smtClean="0">
                <a:solidFill>
                  <a:schemeClr val="bg1"/>
                </a:solidFill>
              </a:rPr>
              <a:t>mac2/10.101.0.2 – e1/11 – vlan101</a:t>
            </a:r>
          </a:p>
          <a:p>
            <a:r>
              <a:rPr lang="fr-FR" sz="1000" dirty="0">
                <a:solidFill>
                  <a:schemeClr val="bg1"/>
                </a:solidFill>
              </a:rPr>
              <a:t>  </a:t>
            </a:r>
          </a:p>
          <a:p>
            <a:r>
              <a:rPr lang="fr-FR" sz="1000" dirty="0">
                <a:solidFill>
                  <a:schemeClr val="bg1"/>
                </a:solidFill>
              </a:rPr>
              <a:t>catch all : 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25120" y="3870343"/>
            <a:ext cx="61180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Server-1 envoie un ICMP request à Server-2 (10.101.0.2).</a:t>
            </a:r>
          </a:p>
          <a:p>
            <a:r>
              <a:rPr lang="fr-FR" dirty="0"/>
              <a:t>Destination mac est mac2 (grâce à la réponse ARP)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3334085" y="1113299"/>
            <a:ext cx="2885590" cy="562429"/>
          </a:xfrm>
          <a:prstGeom prst="roundRect">
            <a:avLst/>
          </a:prstGeom>
          <a:solidFill>
            <a:schemeClr val="tx2"/>
          </a:solidFill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36000" tIns="36000" rIns="36000" bIns="36000" rtlCol="0" anchor="t"/>
          <a:lstStyle/>
          <a:p>
            <a:r>
              <a:rPr lang="fr-FR" sz="1000" dirty="0" smtClean="0">
                <a:solidFill>
                  <a:schemeClr val="bg1"/>
                </a:solidFill>
              </a:rPr>
              <a:t>mac1/10.101.0.1 – Leaf-A – BD 10101</a:t>
            </a:r>
          </a:p>
          <a:p>
            <a:r>
              <a:rPr lang="fr-FR" sz="1000" dirty="0">
                <a:solidFill>
                  <a:schemeClr val="bg1"/>
                </a:solidFill>
              </a:rPr>
              <a:t>mac2/10.101.0.2 – Leaf-D – BD 10101</a:t>
            </a:r>
            <a:endParaRPr lang="fr-FR" sz="1000" dirty="0" smtClean="0">
              <a:solidFill>
                <a:schemeClr val="bg1"/>
              </a:solidFill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3605303" y="3347408"/>
            <a:ext cx="568796" cy="207217"/>
          </a:xfrm>
          <a:prstGeom prst="roundRect">
            <a:avLst/>
          </a:prstGeom>
          <a:solidFill>
            <a:schemeClr val="tx2"/>
          </a:solidFill>
          <a:ln w="12700" cmpd="sng">
            <a:solidFill>
              <a:schemeClr val="bg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45720" rIns="45720" rtlCol="0" anchor="ctr"/>
          <a:lstStyle/>
          <a:p>
            <a:pPr algn="ctr"/>
            <a:r>
              <a:rPr lang="fr-FR" sz="600" dirty="0" err="1" smtClean="0">
                <a:solidFill>
                  <a:schemeClr val="bg1"/>
                </a:solidFill>
              </a:rPr>
              <a:t>ICMP Request</a:t>
            </a:r>
          </a:p>
        </p:txBody>
      </p:sp>
      <p:cxnSp>
        <p:nvCxnSpPr>
          <p:cNvPr id="50" name="Straight Connector 49"/>
          <p:cNvCxnSpPr/>
          <p:nvPr/>
        </p:nvCxnSpPr>
        <p:spPr>
          <a:xfrm flipH="1" flipV="1">
            <a:off x="3543236" y="3337771"/>
            <a:ext cx="3314" cy="243937"/>
          </a:xfrm>
          <a:prstGeom prst="line">
            <a:avLst/>
          </a:prstGeom>
          <a:ln w="38100" cmpd="sng">
            <a:solidFill>
              <a:schemeClr val="tx2"/>
            </a:solidFill>
            <a:prstDash val="solid"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8" name="Picture 4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74752" y="3578374"/>
            <a:ext cx="528542" cy="264271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46142" y="3578374"/>
            <a:ext cx="540002" cy="270001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3158951" y="3789048"/>
            <a:ext cx="76014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"/>
              <a:t>mac1/10.101.0.1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236071" y="3789048"/>
            <a:ext cx="76014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"/>
              <a:t>mac2/10.101.0.2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4269240" y="1800309"/>
            <a:ext cx="172832" cy="207957"/>
          </a:xfrm>
          <a:prstGeom prst="roundRect">
            <a:avLst/>
          </a:prstGeom>
          <a:solidFill>
            <a:schemeClr val="bg2"/>
          </a:solidFill>
          <a:ln w="12700" cmpd="sng">
            <a:solidFill>
              <a:schemeClr val="bg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lIns="45720" rIns="45720" rtlCol="0" anchor="ctr">
            <a:noAutofit/>
          </a:bodyPr>
          <a:lstStyle/>
          <a:p>
            <a:pPr algn="ctr"/>
            <a:r>
              <a:rPr lang="fr-FR" sz="1100" dirty="0" err="1" smtClean="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4973234" y="1793221"/>
            <a:ext cx="172832" cy="207957"/>
          </a:xfrm>
          <a:prstGeom prst="roundRect">
            <a:avLst/>
          </a:prstGeom>
          <a:solidFill>
            <a:schemeClr val="bg2"/>
          </a:solidFill>
          <a:ln w="12700" cmpd="sng">
            <a:solidFill>
              <a:schemeClr val="bg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lIns="45720" rIns="45720" rtlCol="0" anchor="ctr">
            <a:noAutofit/>
          </a:bodyPr>
          <a:lstStyle/>
          <a:p>
            <a:pPr algn="ctr"/>
            <a:r>
              <a:rPr lang="fr-FR" sz="1100" dirty="0" err="1" smtClean="0">
                <a:solidFill>
                  <a:schemeClr val="bg1"/>
                </a:solidFill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4243145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Envoi au switch egress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Known unicast L2</a:t>
            </a:r>
            <a:endParaRPr lang="fr-FR"/>
          </a:p>
        </p:txBody>
      </p:sp>
      <p:grpSp>
        <p:nvGrpSpPr>
          <p:cNvPr id="5" name="Group 4"/>
          <p:cNvGrpSpPr/>
          <p:nvPr/>
        </p:nvGrpSpPr>
        <p:grpSpPr>
          <a:xfrm>
            <a:off x="3283626" y="1778000"/>
            <a:ext cx="2489370" cy="1400628"/>
            <a:chOff x="3290946" y="1778000"/>
            <a:chExt cx="2489370" cy="1400628"/>
          </a:xfrm>
        </p:grpSpPr>
        <p:sp>
          <p:nvSpPr>
            <p:cNvPr id="6" name="Cloud"/>
            <p:cNvSpPr>
              <a:spLocks noChangeAspect="1" noEditPoints="1" noChangeArrowheads="1"/>
            </p:cNvSpPr>
            <p:nvPr/>
          </p:nvSpPr>
          <p:spPr bwMode="auto">
            <a:xfrm>
              <a:off x="3290946" y="1778000"/>
              <a:ext cx="2489370" cy="1400628"/>
            </a:xfrm>
            <a:custGeom>
              <a:avLst/>
              <a:gdLst>
                <a:gd name="T0" fmla="*/ 312677596 w 21600"/>
                <a:gd name="T1" fmla="*/ 203613264 h 21600"/>
                <a:gd name="T2" fmla="*/ 312677596 w 21600"/>
                <a:gd name="T3" fmla="*/ 203613264 h 21600"/>
                <a:gd name="T4" fmla="*/ 312677596 w 21600"/>
                <a:gd name="T5" fmla="*/ 203613264 h 21600"/>
                <a:gd name="T6" fmla="*/ 312677596 w 21600"/>
                <a:gd name="T7" fmla="*/ 203613264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4 w 21600"/>
                <a:gd name="T13" fmla="*/ 3259 h 21600"/>
                <a:gd name="T14" fmla="*/ 17088 w 21600"/>
                <a:gd name="T15" fmla="*/ 1733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49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2999"/>
                </a:srgbClr>
              </a:outerShdw>
            </a:effectLst>
            <a:extLst/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 flipV="1">
              <a:off x="4240356" y="2023379"/>
              <a:ext cx="0" cy="990703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4921969" y="2023379"/>
              <a:ext cx="0" cy="990703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4240356" y="2023379"/>
              <a:ext cx="681613" cy="990703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 flipV="1">
              <a:off x="4240356" y="2023379"/>
              <a:ext cx="681613" cy="990703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 flipV="1">
              <a:off x="4240356" y="2023379"/>
              <a:ext cx="1374659" cy="990703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 flipV="1">
              <a:off x="4921969" y="2023379"/>
              <a:ext cx="693046" cy="990703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3547310" y="2023379"/>
              <a:ext cx="693046" cy="990703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3547310" y="2023379"/>
              <a:ext cx="1374659" cy="990703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4"/>
          <p:cNvSpPr/>
          <p:nvPr/>
        </p:nvSpPr>
        <p:spPr>
          <a:xfrm>
            <a:off x="3274752" y="1651607"/>
            <a:ext cx="2579855" cy="1548792"/>
          </a:xfrm>
          <a:prstGeom prst="rect">
            <a:avLst/>
          </a:prstGeom>
          <a:solidFill>
            <a:schemeClr val="bg1">
              <a:alpha val="70000"/>
            </a:schemeClr>
          </a:solidFill>
          <a:ln w="12700" cmpd="sng">
            <a:noFill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 err="1" smtClean="0">
              <a:solidFill>
                <a:schemeClr val="bg1"/>
              </a:solidFill>
            </a:endParaRPr>
          </a:p>
        </p:txBody>
      </p:sp>
      <p:cxnSp>
        <p:nvCxnSpPr>
          <p:cNvPr id="17" name="Straight Connector 16"/>
          <p:cNvCxnSpPr>
            <a:stCxn id="18" idx="0"/>
          </p:cNvCxnSpPr>
          <p:nvPr/>
        </p:nvCxnSpPr>
        <p:spPr>
          <a:xfrm flipV="1">
            <a:off x="3539990" y="3278701"/>
            <a:ext cx="0" cy="303007"/>
          </a:xfrm>
          <a:prstGeom prst="line">
            <a:avLst/>
          </a:prstGeom>
          <a:ln w="12700" cmpd="sng">
            <a:solidFill>
              <a:schemeClr val="tx2"/>
            </a:solidFill>
            <a:prstDash val="solid"/>
            <a:headEnd type="non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870" y="3014082"/>
            <a:ext cx="500240" cy="264619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 flipV="1">
            <a:off x="5607695" y="3278701"/>
            <a:ext cx="0" cy="306797"/>
          </a:xfrm>
          <a:prstGeom prst="line">
            <a:avLst/>
          </a:prstGeom>
          <a:ln w="12700" cmpd="sng">
            <a:solidFill>
              <a:schemeClr val="tx2"/>
            </a:solidFill>
            <a:prstDash val="solid"/>
            <a:headEnd type="non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575" y="3014082"/>
            <a:ext cx="500240" cy="26461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916" y="3014082"/>
            <a:ext cx="500240" cy="26461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529" y="3014082"/>
            <a:ext cx="500240" cy="26461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79664" y="765154"/>
            <a:ext cx="570029" cy="32509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355" y="1312802"/>
            <a:ext cx="494524" cy="71057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684" y="1303182"/>
            <a:ext cx="494524" cy="710577"/>
          </a:xfrm>
          <a:prstGeom prst="rect">
            <a:avLst/>
          </a:prstGeom>
        </p:spPr>
      </p:pic>
      <p:sp>
        <p:nvSpPr>
          <p:cNvPr id="32" name="Rounded Rectangle 31"/>
          <p:cNvSpPr/>
          <p:nvPr/>
        </p:nvSpPr>
        <p:spPr>
          <a:xfrm>
            <a:off x="3481696" y="3219631"/>
            <a:ext cx="109959" cy="118140"/>
          </a:xfrm>
          <a:prstGeom prst="roundRect">
            <a:avLst/>
          </a:prstGeom>
          <a:solidFill>
            <a:schemeClr val="bg1"/>
          </a:solidFill>
          <a:ln w="3175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fr-FR" sz="700" dirty="0" smtClean="0"/>
              <a:t>12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5552715" y="3219631"/>
            <a:ext cx="109959" cy="118140"/>
          </a:xfrm>
          <a:prstGeom prst="roundRect">
            <a:avLst/>
          </a:prstGeom>
          <a:solidFill>
            <a:schemeClr val="bg1"/>
          </a:solidFill>
          <a:ln w="3175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fr-FR" sz="700" dirty="0" smtClean="0"/>
              <a:t>11</a:t>
            </a:r>
          </a:p>
        </p:txBody>
      </p:sp>
      <p:cxnSp>
        <p:nvCxnSpPr>
          <p:cNvPr id="38" name="Straight Connector 37"/>
          <p:cNvCxnSpPr>
            <a:stCxn id="18" idx="0"/>
          </p:cNvCxnSpPr>
          <p:nvPr/>
        </p:nvCxnSpPr>
        <p:spPr>
          <a:xfrm flipV="1">
            <a:off x="3539990" y="1991143"/>
            <a:ext cx="696555" cy="1022939"/>
          </a:xfrm>
          <a:prstGeom prst="line">
            <a:avLst/>
          </a:prstGeom>
          <a:ln w="38100" cmpd="sng">
            <a:solidFill>
              <a:schemeClr val="accent3">
                <a:lumMod val="50000"/>
              </a:schemeClr>
            </a:solidFill>
            <a:prstDash val="solid"/>
            <a:headEnd type="non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18" idx="0"/>
            <a:endCxn id="26" idx="2"/>
          </p:cNvCxnSpPr>
          <p:nvPr/>
        </p:nvCxnSpPr>
        <p:spPr>
          <a:xfrm flipV="1">
            <a:off x="3539990" y="2013759"/>
            <a:ext cx="1383956" cy="1000323"/>
          </a:xfrm>
          <a:prstGeom prst="line">
            <a:avLst/>
          </a:prstGeom>
          <a:ln w="38100" cmpd="sng">
            <a:solidFill>
              <a:schemeClr val="accent3">
                <a:lumMod val="50000"/>
              </a:schemeClr>
            </a:solidFill>
            <a:prstDash val="solid"/>
            <a:headEnd type="non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21" idx="0"/>
            <a:endCxn id="26" idx="2"/>
          </p:cNvCxnSpPr>
          <p:nvPr/>
        </p:nvCxnSpPr>
        <p:spPr>
          <a:xfrm flipH="1" flipV="1">
            <a:off x="4923946" y="2013759"/>
            <a:ext cx="683749" cy="1000323"/>
          </a:xfrm>
          <a:prstGeom prst="line">
            <a:avLst/>
          </a:prstGeom>
          <a:ln w="38100" cmpd="sng">
            <a:solidFill>
              <a:schemeClr val="accent3">
                <a:lumMod val="50000"/>
              </a:schemeClr>
            </a:solidFill>
            <a:prstDash val="solid"/>
            <a:headEnd type="non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165582" y="2490544"/>
            <a:ext cx="2885590" cy="562429"/>
          </a:xfrm>
          <a:prstGeom prst="roundRect">
            <a:avLst/>
          </a:prstGeom>
          <a:solidFill>
            <a:srgbClr val="BC9024"/>
          </a:solidFill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36000" tIns="36000" rIns="36000" bIns="36000" rtlCol="0" anchor="t"/>
          <a:lstStyle/>
          <a:p>
            <a:r>
              <a:rPr lang="fr-FR" sz="1000" dirty="0" smtClean="0">
                <a:solidFill>
                  <a:schemeClr val="bg1"/>
                </a:solidFill>
              </a:rPr>
              <a:t>BD 10101 – 10.101.0.254/24 – BUM 225.1.1.101</a:t>
            </a:r>
          </a:p>
          <a:p>
            <a:r>
              <a:rPr lang="fr-FR" sz="1000" dirty="0">
                <a:solidFill>
                  <a:schemeClr val="bg1"/>
                </a:solidFill>
              </a:rPr>
              <a:t> </a:t>
            </a:r>
            <a:r>
              <a:rPr lang="fr-FR" sz="1000" dirty="0" smtClean="0">
                <a:solidFill>
                  <a:schemeClr val="bg1"/>
                </a:solidFill>
              </a:rPr>
              <a:t> vlan101 + e1/12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6092829" y="2490544"/>
            <a:ext cx="2885590" cy="562429"/>
          </a:xfrm>
          <a:prstGeom prst="roundRect">
            <a:avLst/>
          </a:prstGeom>
          <a:solidFill>
            <a:srgbClr val="BC9024"/>
          </a:solidFill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36000" tIns="36000" rIns="36000" bIns="36000" rtlCol="0" anchor="t"/>
          <a:lstStyle/>
          <a:p>
            <a:r>
              <a:rPr lang="fr-FR" sz="1000" dirty="0" smtClean="0">
                <a:solidFill>
                  <a:schemeClr val="bg1"/>
                </a:solidFill>
              </a:rPr>
              <a:t>BD 10101 – 10.101.0.254/24 – BUM 225.1.1.101</a:t>
            </a:r>
          </a:p>
          <a:p>
            <a:r>
              <a:rPr lang="fr-FR" sz="1000" dirty="0">
                <a:solidFill>
                  <a:schemeClr val="bg1"/>
                </a:solidFill>
              </a:rPr>
              <a:t> </a:t>
            </a:r>
            <a:r>
              <a:rPr lang="fr-FR" sz="1000" dirty="0" smtClean="0">
                <a:solidFill>
                  <a:schemeClr val="bg1"/>
                </a:solidFill>
              </a:rPr>
              <a:t> vlan101 + e1/11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165582" y="3118219"/>
            <a:ext cx="2885590" cy="562429"/>
          </a:xfrm>
          <a:prstGeom prst="roundRect">
            <a:avLst/>
          </a:prstGeom>
          <a:solidFill>
            <a:schemeClr val="tx2"/>
          </a:solidFill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36000" tIns="36000" rIns="36000" bIns="36000" rtlCol="0" anchor="t"/>
          <a:lstStyle/>
          <a:p>
            <a:r>
              <a:rPr lang="fr-FR" sz="1000" dirty="0" smtClean="0">
                <a:solidFill>
                  <a:schemeClr val="bg1"/>
                </a:solidFill>
              </a:rPr>
              <a:t>mac1/10.101.0.1 – e1/12 – vlan101</a:t>
            </a:r>
          </a:p>
          <a:p>
            <a:r>
              <a:rPr lang="fr-FR" sz="1000" dirty="0">
                <a:solidFill>
                  <a:schemeClr val="bg1"/>
                </a:solidFill>
              </a:rPr>
              <a:t>mac2/10.101.0.2 – Leaf-D – BD 10101</a:t>
            </a:r>
            <a:endParaRPr lang="fr-FR" sz="1000" dirty="0" smtClean="0">
              <a:solidFill>
                <a:schemeClr val="bg1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6092829" y="3118219"/>
            <a:ext cx="2885590" cy="562429"/>
          </a:xfrm>
          <a:prstGeom prst="roundRect">
            <a:avLst/>
          </a:prstGeom>
          <a:solidFill>
            <a:schemeClr val="tx2"/>
          </a:solidFill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36000" tIns="36000" rIns="36000" bIns="36000" rtlCol="0" anchor="t"/>
          <a:lstStyle/>
          <a:p>
            <a:r>
              <a:rPr lang="fr-FR" sz="1000" dirty="0" smtClean="0">
                <a:solidFill>
                  <a:schemeClr val="bg1"/>
                </a:solidFill>
              </a:rPr>
              <a:t>mac2/10.101.0.2 – e1/11 – vlan101</a:t>
            </a:r>
          </a:p>
          <a:p>
            <a:r>
              <a:rPr lang="fr-FR" sz="1000" dirty="0">
                <a:solidFill>
                  <a:schemeClr val="bg1"/>
                </a:solidFill>
              </a:rPr>
              <a:t>  </a:t>
            </a:r>
          </a:p>
          <a:p>
            <a:r>
              <a:rPr lang="fr-FR" sz="1000" dirty="0">
                <a:solidFill>
                  <a:schemeClr val="bg1"/>
                </a:solidFill>
              </a:rPr>
              <a:t>catch all : 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25120" y="3870343"/>
            <a:ext cx="87855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Leaf-A reçoit la trame sur le e1/12 vlan 101 donc BD 10101.</a:t>
            </a:r>
          </a:p>
          <a:p>
            <a:r>
              <a:rPr lang="fr-FR" dirty="0"/>
              <a:t>mac2 est connu localement via le switch egress Leaf-D via le même BD 10101.</a:t>
            </a:r>
          </a:p>
          <a:p>
            <a:r>
              <a:rPr lang="fr-FR" dirty="0"/>
              <a:t>Leaf-A encapsule la trame en VXLAN avec destination IP « D » et l’envoie à l’un des</a:t>
            </a:r>
          </a:p>
          <a:p>
            <a:r>
              <a:rPr lang="fr-FR" dirty="0"/>
              <a:t>spines en ECMP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3334085" y="1113299"/>
            <a:ext cx="2885590" cy="562429"/>
          </a:xfrm>
          <a:prstGeom prst="roundRect">
            <a:avLst/>
          </a:prstGeom>
          <a:solidFill>
            <a:schemeClr val="tx2"/>
          </a:solidFill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36000" tIns="36000" rIns="36000" bIns="36000" rtlCol="0" anchor="t"/>
          <a:lstStyle/>
          <a:p>
            <a:r>
              <a:rPr lang="fr-FR" sz="1000" dirty="0" smtClean="0">
                <a:solidFill>
                  <a:schemeClr val="bg1"/>
                </a:solidFill>
              </a:rPr>
              <a:t>mac1/10.101.0.1 – Leaf-A – BD 10101</a:t>
            </a:r>
          </a:p>
          <a:p>
            <a:r>
              <a:rPr lang="fr-FR" sz="1000" dirty="0">
                <a:solidFill>
                  <a:schemeClr val="bg1"/>
                </a:solidFill>
              </a:rPr>
              <a:t>mac2/10.101.0.2 – Leaf-D – BD 10101</a:t>
            </a:r>
            <a:endParaRPr lang="fr-FR" sz="1000" dirty="0" smtClean="0">
              <a:solidFill>
                <a:schemeClr val="bg1"/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16200000" flipH="1" flipV="1">
            <a:off x="2530313" y="3286261"/>
            <a:ext cx="3314" cy="243937"/>
          </a:xfrm>
          <a:prstGeom prst="line">
            <a:avLst/>
          </a:prstGeom>
          <a:ln w="38100" cmpd="sng">
            <a:solidFill>
              <a:schemeClr val="bg1"/>
            </a:solidFill>
            <a:prstDash val="solid"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8319406">
            <a:off x="3367481" y="2422674"/>
            <a:ext cx="1038064" cy="19410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74752" y="3578374"/>
            <a:ext cx="528542" cy="264271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46142" y="3578374"/>
            <a:ext cx="540002" cy="270001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3158951" y="3789048"/>
            <a:ext cx="76014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"/>
              <a:t>mac1/10.101.0.1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236071" y="3789048"/>
            <a:ext cx="76014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"/>
              <a:t>mac2/10.101.0.2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4269240" y="1800309"/>
            <a:ext cx="172832" cy="207957"/>
          </a:xfrm>
          <a:prstGeom prst="roundRect">
            <a:avLst/>
          </a:prstGeom>
          <a:solidFill>
            <a:schemeClr val="bg2"/>
          </a:solidFill>
          <a:ln w="12700" cmpd="sng">
            <a:solidFill>
              <a:schemeClr val="bg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lIns="45720" rIns="45720" rtlCol="0" anchor="ctr">
            <a:noAutofit/>
          </a:bodyPr>
          <a:lstStyle/>
          <a:p>
            <a:pPr algn="ctr"/>
            <a:r>
              <a:rPr lang="fr-FR" sz="1100" dirty="0" err="1" smtClean="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4973234" y="1793221"/>
            <a:ext cx="172832" cy="207957"/>
          </a:xfrm>
          <a:prstGeom prst="roundRect">
            <a:avLst/>
          </a:prstGeom>
          <a:solidFill>
            <a:schemeClr val="bg2"/>
          </a:solidFill>
          <a:ln w="12700" cmpd="sng">
            <a:solidFill>
              <a:schemeClr val="bg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lIns="45720" rIns="45720" rtlCol="0" anchor="ctr">
            <a:noAutofit/>
          </a:bodyPr>
          <a:lstStyle/>
          <a:p>
            <a:pPr algn="ctr"/>
            <a:r>
              <a:rPr lang="fr-FR" sz="1100" dirty="0" err="1" smtClean="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3605303" y="3347408"/>
            <a:ext cx="568796" cy="207217"/>
          </a:xfrm>
          <a:prstGeom prst="roundRect">
            <a:avLst/>
          </a:prstGeom>
          <a:solidFill>
            <a:schemeClr val="tx2"/>
          </a:solidFill>
          <a:ln w="12700" cmpd="sng">
            <a:solidFill>
              <a:schemeClr val="bg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45720" rIns="45720" rtlCol="0" anchor="ctr"/>
          <a:lstStyle/>
          <a:p>
            <a:pPr algn="ctr"/>
            <a:r>
              <a:rPr lang="fr-FR" sz="600" dirty="0" err="1" smtClean="0">
                <a:solidFill>
                  <a:schemeClr val="bg1"/>
                </a:solidFill>
              </a:rPr>
              <a:t>ICMP Request</a:t>
            </a:r>
          </a:p>
        </p:txBody>
      </p:sp>
      <p:cxnSp>
        <p:nvCxnSpPr>
          <p:cNvPr id="47" name="Straight Connector 46"/>
          <p:cNvCxnSpPr/>
          <p:nvPr/>
        </p:nvCxnSpPr>
        <p:spPr>
          <a:xfrm flipH="1" flipV="1">
            <a:off x="3543236" y="3337771"/>
            <a:ext cx="3314" cy="243937"/>
          </a:xfrm>
          <a:prstGeom prst="line">
            <a:avLst/>
          </a:prstGeom>
          <a:ln w="38100" cmpd="sng">
            <a:solidFill>
              <a:schemeClr val="tx2"/>
            </a:solidFill>
            <a:prstDash val="solid"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67779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Envoi au switch egress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Known unicast L2</a:t>
            </a:r>
            <a:endParaRPr lang="fr-FR"/>
          </a:p>
        </p:txBody>
      </p:sp>
      <p:grpSp>
        <p:nvGrpSpPr>
          <p:cNvPr id="5" name="Group 4"/>
          <p:cNvGrpSpPr/>
          <p:nvPr/>
        </p:nvGrpSpPr>
        <p:grpSpPr>
          <a:xfrm>
            <a:off x="3283626" y="1778000"/>
            <a:ext cx="2489370" cy="1400628"/>
            <a:chOff x="3290946" y="1778000"/>
            <a:chExt cx="2489370" cy="1400628"/>
          </a:xfrm>
        </p:grpSpPr>
        <p:sp>
          <p:nvSpPr>
            <p:cNvPr id="6" name="Cloud"/>
            <p:cNvSpPr>
              <a:spLocks noChangeAspect="1" noEditPoints="1" noChangeArrowheads="1"/>
            </p:cNvSpPr>
            <p:nvPr/>
          </p:nvSpPr>
          <p:spPr bwMode="auto">
            <a:xfrm>
              <a:off x="3290946" y="1778000"/>
              <a:ext cx="2489370" cy="1400628"/>
            </a:xfrm>
            <a:custGeom>
              <a:avLst/>
              <a:gdLst>
                <a:gd name="T0" fmla="*/ 312677596 w 21600"/>
                <a:gd name="T1" fmla="*/ 203613264 h 21600"/>
                <a:gd name="T2" fmla="*/ 312677596 w 21600"/>
                <a:gd name="T3" fmla="*/ 203613264 h 21600"/>
                <a:gd name="T4" fmla="*/ 312677596 w 21600"/>
                <a:gd name="T5" fmla="*/ 203613264 h 21600"/>
                <a:gd name="T6" fmla="*/ 312677596 w 21600"/>
                <a:gd name="T7" fmla="*/ 203613264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4 w 21600"/>
                <a:gd name="T13" fmla="*/ 3259 h 21600"/>
                <a:gd name="T14" fmla="*/ 17088 w 21600"/>
                <a:gd name="T15" fmla="*/ 1733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49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2999"/>
                </a:srgbClr>
              </a:outerShdw>
            </a:effectLst>
            <a:extLst/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 flipV="1">
              <a:off x="4240356" y="2023379"/>
              <a:ext cx="0" cy="990703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4921969" y="2023379"/>
              <a:ext cx="0" cy="990703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4240356" y="2023379"/>
              <a:ext cx="681613" cy="990703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 flipV="1">
              <a:off x="4240356" y="2023379"/>
              <a:ext cx="681613" cy="990703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 flipV="1">
              <a:off x="4240356" y="2023379"/>
              <a:ext cx="1374659" cy="990703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 flipV="1">
              <a:off x="4921969" y="2023379"/>
              <a:ext cx="693046" cy="990703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3547310" y="2023379"/>
              <a:ext cx="693046" cy="990703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3547310" y="2023379"/>
              <a:ext cx="1374659" cy="990703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4"/>
          <p:cNvSpPr/>
          <p:nvPr/>
        </p:nvSpPr>
        <p:spPr>
          <a:xfrm>
            <a:off x="3274752" y="1651607"/>
            <a:ext cx="2579855" cy="1548792"/>
          </a:xfrm>
          <a:prstGeom prst="rect">
            <a:avLst/>
          </a:prstGeom>
          <a:solidFill>
            <a:schemeClr val="bg1">
              <a:alpha val="70000"/>
            </a:schemeClr>
          </a:solidFill>
          <a:ln w="12700" cmpd="sng">
            <a:noFill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 err="1" smtClean="0">
              <a:solidFill>
                <a:schemeClr val="bg1"/>
              </a:solidFill>
            </a:endParaRPr>
          </a:p>
        </p:txBody>
      </p:sp>
      <p:cxnSp>
        <p:nvCxnSpPr>
          <p:cNvPr id="17" name="Straight Connector 16"/>
          <p:cNvCxnSpPr>
            <a:stCxn id="18" idx="0"/>
          </p:cNvCxnSpPr>
          <p:nvPr/>
        </p:nvCxnSpPr>
        <p:spPr>
          <a:xfrm flipV="1">
            <a:off x="3539990" y="3278701"/>
            <a:ext cx="0" cy="303007"/>
          </a:xfrm>
          <a:prstGeom prst="line">
            <a:avLst/>
          </a:prstGeom>
          <a:ln w="12700" cmpd="sng">
            <a:solidFill>
              <a:schemeClr val="tx2"/>
            </a:solidFill>
            <a:prstDash val="solid"/>
            <a:headEnd type="non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870" y="3014082"/>
            <a:ext cx="500240" cy="264619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 flipV="1">
            <a:off x="5607695" y="3278701"/>
            <a:ext cx="0" cy="306797"/>
          </a:xfrm>
          <a:prstGeom prst="line">
            <a:avLst/>
          </a:prstGeom>
          <a:ln w="12700" cmpd="sng">
            <a:solidFill>
              <a:schemeClr val="tx2"/>
            </a:solidFill>
            <a:prstDash val="solid"/>
            <a:headEnd type="non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575" y="3014082"/>
            <a:ext cx="500240" cy="26461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916" y="3014082"/>
            <a:ext cx="500240" cy="26461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529" y="3014082"/>
            <a:ext cx="500240" cy="26461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79664" y="765154"/>
            <a:ext cx="570029" cy="32509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355" y="1312802"/>
            <a:ext cx="494524" cy="71057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684" y="1303182"/>
            <a:ext cx="494524" cy="710577"/>
          </a:xfrm>
          <a:prstGeom prst="rect">
            <a:avLst/>
          </a:prstGeom>
        </p:spPr>
      </p:pic>
      <p:sp>
        <p:nvSpPr>
          <p:cNvPr id="32" name="Rounded Rectangle 31"/>
          <p:cNvSpPr/>
          <p:nvPr/>
        </p:nvSpPr>
        <p:spPr>
          <a:xfrm>
            <a:off x="3481696" y="3219631"/>
            <a:ext cx="109959" cy="118140"/>
          </a:xfrm>
          <a:prstGeom prst="roundRect">
            <a:avLst/>
          </a:prstGeom>
          <a:solidFill>
            <a:schemeClr val="bg1"/>
          </a:solidFill>
          <a:ln w="3175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fr-FR" sz="700" dirty="0" smtClean="0"/>
              <a:t>12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5552715" y="3219631"/>
            <a:ext cx="109959" cy="118140"/>
          </a:xfrm>
          <a:prstGeom prst="roundRect">
            <a:avLst/>
          </a:prstGeom>
          <a:solidFill>
            <a:schemeClr val="bg1"/>
          </a:solidFill>
          <a:ln w="3175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fr-FR" sz="700" dirty="0" smtClean="0"/>
              <a:t>11</a:t>
            </a:r>
          </a:p>
        </p:txBody>
      </p:sp>
      <p:cxnSp>
        <p:nvCxnSpPr>
          <p:cNvPr id="38" name="Straight Connector 37"/>
          <p:cNvCxnSpPr>
            <a:stCxn id="18" idx="0"/>
          </p:cNvCxnSpPr>
          <p:nvPr/>
        </p:nvCxnSpPr>
        <p:spPr>
          <a:xfrm flipV="1">
            <a:off x="3539990" y="1991143"/>
            <a:ext cx="696555" cy="1022939"/>
          </a:xfrm>
          <a:prstGeom prst="line">
            <a:avLst/>
          </a:prstGeom>
          <a:ln w="38100" cmpd="sng">
            <a:solidFill>
              <a:schemeClr val="accent3">
                <a:lumMod val="50000"/>
              </a:schemeClr>
            </a:solidFill>
            <a:prstDash val="solid"/>
            <a:headEnd type="non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18" idx="0"/>
            <a:endCxn id="26" idx="2"/>
          </p:cNvCxnSpPr>
          <p:nvPr/>
        </p:nvCxnSpPr>
        <p:spPr>
          <a:xfrm flipV="1">
            <a:off x="3539990" y="2013759"/>
            <a:ext cx="1383956" cy="1000323"/>
          </a:xfrm>
          <a:prstGeom prst="line">
            <a:avLst/>
          </a:prstGeom>
          <a:ln w="38100" cmpd="sng">
            <a:solidFill>
              <a:schemeClr val="accent3">
                <a:lumMod val="50000"/>
              </a:schemeClr>
            </a:solidFill>
            <a:prstDash val="solid"/>
            <a:headEnd type="non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21" idx="0"/>
            <a:endCxn id="26" idx="2"/>
          </p:cNvCxnSpPr>
          <p:nvPr/>
        </p:nvCxnSpPr>
        <p:spPr>
          <a:xfrm flipH="1" flipV="1">
            <a:off x="4923946" y="2013759"/>
            <a:ext cx="683749" cy="1000323"/>
          </a:xfrm>
          <a:prstGeom prst="line">
            <a:avLst/>
          </a:prstGeom>
          <a:ln w="38100" cmpd="sng">
            <a:solidFill>
              <a:schemeClr val="accent3">
                <a:lumMod val="50000"/>
              </a:schemeClr>
            </a:solidFill>
            <a:prstDash val="solid"/>
            <a:headEnd type="non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165582" y="2490544"/>
            <a:ext cx="2885590" cy="562429"/>
          </a:xfrm>
          <a:prstGeom prst="roundRect">
            <a:avLst/>
          </a:prstGeom>
          <a:solidFill>
            <a:srgbClr val="BC9024"/>
          </a:solidFill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36000" tIns="36000" rIns="36000" bIns="36000" rtlCol="0" anchor="t"/>
          <a:lstStyle/>
          <a:p>
            <a:r>
              <a:rPr lang="fr-FR" sz="1000" dirty="0" smtClean="0">
                <a:solidFill>
                  <a:schemeClr val="bg1"/>
                </a:solidFill>
              </a:rPr>
              <a:t>BD 10101 – 10.101.0.254/24 – BUM 225.1.1.101</a:t>
            </a:r>
          </a:p>
          <a:p>
            <a:r>
              <a:rPr lang="fr-FR" sz="1000" dirty="0">
                <a:solidFill>
                  <a:schemeClr val="bg1"/>
                </a:solidFill>
              </a:rPr>
              <a:t> </a:t>
            </a:r>
            <a:r>
              <a:rPr lang="fr-FR" sz="1000" dirty="0" smtClean="0">
                <a:solidFill>
                  <a:schemeClr val="bg1"/>
                </a:solidFill>
              </a:rPr>
              <a:t> vlan101 + e1/12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6092829" y="2490544"/>
            <a:ext cx="2885590" cy="562429"/>
          </a:xfrm>
          <a:prstGeom prst="roundRect">
            <a:avLst/>
          </a:prstGeom>
          <a:solidFill>
            <a:srgbClr val="BC9024"/>
          </a:solidFill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36000" tIns="36000" rIns="36000" bIns="36000" rtlCol="0" anchor="t"/>
          <a:lstStyle/>
          <a:p>
            <a:r>
              <a:rPr lang="fr-FR" sz="1000" dirty="0" smtClean="0">
                <a:solidFill>
                  <a:schemeClr val="bg1"/>
                </a:solidFill>
              </a:rPr>
              <a:t>BD 10101 – 10.101.0.254/24 – BUM 225.1.1.101</a:t>
            </a:r>
          </a:p>
          <a:p>
            <a:r>
              <a:rPr lang="fr-FR" sz="1000" dirty="0">
                <a:solidFill>
                  <a:schemeClr val="bg1"/>
                </a:solidFill>
              </a:rPr>
              <a:t> </a:t>
            </a:r>
            <a:r>
              <a:rPr lang="fr-FR" sz="1000" dirty="0" smtClean="0">
                <a:solidFill>
                  <a:schemeClr val="bg1"/>
                </a:solidFill>
              </a:rPr>
              <a:t> vlan101 + e1/11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165582" y="3118219"/>
            <a:ext cx="2885590" cy="562429"/>
          </a:xfrm>
          <a:prstGeom prst="roundRect">
            <a:avLst/>
          </a:prstGeom>
          <a:solidFill>
            <a:schemeClr val="tx2"/>
          </a:solidFill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36000" tIns="36000" rIns="36000" bIns="36000" rtlCol="0" anchor="t"/>
          <a:lstStyle/>
          <a:p>
            <a:r>
              <a:rPr lang="fr-FR" sz="1000" dirty="0" smtClean="0">
                <a:solidFill>
                  <a:schemeClr val="bg1"/>
                </a:solidFill>
              </a:rPr>
              <a:t>mac1/10.101.0.1 – e1/12 – vlan101</a:t>
            </a:r>
          </a:p>
          <a:p>
            <a:r>
              <a:rPr lang="fr-FR" sz="1000" dirty="0">
                <a:solidFill>
                  <a:schemeClr val="bg1"/>
                </a:solidFill>
              </a:rPr>
              <a:t>mac2/10.101.0.2 – Leaf-D – BD 10101</a:t>
            </a:r>
            <a:endParaRPr lang="fr-FR" sz="1000" dirty="0" smtClean="0">
              <a:solidFill>
                <a:schemeClr val="bg1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6092829" y="3118219"/>
            <a:ext cx="2885590" cy="562429"/>
          </a:xfrm>
          <a:prstGeom prst="roundRect">
            <a:avLst/>
          </a:prstGeom>
          <a:solidFill>
            <a:schemeClr val="tx2"/>
          </a:solidFill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36000" tIns="36000" rIns="36000" bIns="36000" rtlCol="0" anchor="t"/>
          <a:lstStyle/>
          <a:p>
            <a:r>
              <a:rPr lang="fr-FR" sz="1000" dirty="0" smtClean="0">
                <a:solidFill>
                  <a:schemeClr val="bg1"/>
                </a:solidFill>
              </a:rPr>
              <a:t>mac2/10.101.0.2 – e1/11 – vlan101</a:t>
            </a:r>
          </a:p>
          <a:p>
            <a:r>
              <a:rPr lang="fr-FR" sz="1000" dirty="0">
                <a:solidFill>
                  <a:schemeClr val="bg1"/>
                </a:solidFill>
              </a:rPr>
              <a:t>  </a:t>
            </a:r>
          </a:p>
          <a:p>
            <a:r>
              <a:rPr lang="fr-FR" sz="1000" dirty="0">
                <a:solidFill>
                  <a:schemeClr val="bg1"/>
                </a:solidFill>
              </a:rPr>
              <a:t>catch all : 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25120" y="3870343"/>
            <a:ext cx="69900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Le spine route le paquet VXLAN en fonction de la destination IP D.</a:t>
            </a:r>
          </a:p>
          <a:p>
            <a:r>
              <a:rPr lang="fr-FR" dirty="0"/>
              <a:t>Pas de parsing dans la table des end-points.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3334085" y="1113299"/>
            <a:ext cx="2885590" cy="562429"/>
          </a:xfrm>
          <a:prstGeom prst="roundRect">
            <a:avLst/>
          </a:prstGeom>
          <a:solidFill>
            <a:schemeClr val="tx2"/>
          </a:solidFill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36000" tIns="36000" rIns="36000" bIns="36000" rtlCol="0" anchor="t"/>
          <a:lstStyle/>
          <a:p>
            <a:r>
              <a:rPr lang="fr-FR" sz="1000" dirty="0" smtClean="0">
                <a:solidFill>
                  <a:schemeClr val="bg1"/>
                </a:solidFill>
              </a:rPr>
              <a:t>mac1/10.101.0.1 – Leaf-A – BD 10101</a:t>
            </a:r>
          </a:p>
          <a:p>
            <a:r>
              <a:rPr lang="fr-FR" sz="1000" dirty="0">
                <a:solidFill>
                  <a:schemeClr val="bg1"/>
                </a:solidFill>
              </a:rPr>
              <a:t>mac2/10.101.0.2 – Leaf-D – BD 10101</a:t>
            </a:r>
            <a:endParaRPr lang="fr-FR" sz="1000" dirty="0" smtClean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8319406">
            <a:off x="3367481" y="2422674"/>
            <a:ext cx="1038064" cy="194109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19406">
            <a:off x="4293125" y="2336484"/>
            <a:ext cx="1038064" cy="194109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74752" y="3578374"/>
            <a:ext cx="528542" cy="264271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46142" y="3578374"/>
            <a:ext cx="540002" cy="270001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3158951" y="3789048"/>
            <a:ext cx="76014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"/>
              <a:t>mac1/10.101.0.1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236071" y="3789048"/>
            <a:ext cx="76014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"/>
              <a:t>mac2/10.101.0.2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4269240" y="1800309"/>
            <a:ext cx="172832" cy="207957"/>
          </a:xfrm>
          <a:prstGeom prst="roundRect">
            <a:avLst/>
          </a:prstGeom>
          <a:solidFill>
            <a:schemeClr val="bg2"/>
          </a:solidFill>
          <a:ln w="12700" cmpd="sng">
            <a:solidFill>
              <a:schemeClr val="bg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lIns="45720" rIns="45720" rtlCol="0" anchor="ctr">
            <a:noAutofit/>
          </a:bodyPr>
          <a:lstStyle/>
          <a:p>
            <a:pPr algn="ctr"/>
            <a:r>
              <a:rPr lang="fr-FR" sz="1100" dirty="0" err="1" smtClean="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4973234" y="1793221"/>
            <a:ext cx="172832" cy="207957"/>
          </a:xfrm>
          <a:prstGeom prst="roundRect">
            <a:avLst/>
          </a:prstGeom>
          <a:solidFill>
            <a:schemeClr val="bg2"/>
          </a:solidFill>
          <a:ln w="12700" cmpd="sng">
            <a:solidFill>
              <a:schemeClr val="bg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lIns="45720" rIns="45720" rtlCol="0" anchor="ctr">
            <a:noAutofit/>
          </a:bodyPr>
          <a:lstStyle/>
          <a:p>
            <a:pPr algn="ctr"/>
            <a:r>
              <a:rPr lang="fr-FR" sz="1100" dirty="0" err="1" smtClean="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3605303" y="3347408"/>
            <a:ext cx="568796" cy="207217"/>
          </a:xfrm>
          <a:prstGeom prst="roundRect">
            <a:avLst/>
          </a:prstGeom>
          <a:solidFill>
            <a:schemeClr val="tx2"/>
          </a:solidFill>
          <a:ln w="12700" cmpd="sng">
            <a:solidFill>
              <a:schemeClr val="bg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45720" rIns="45720" rtlCol="0" anchor="ctr"/>
          <a:lstStyle/>
          <a:p>
            <a:pPr algn="ctr"/>
            <a:r>
              <a:rPr lang="fr-FR" sz="600" dirty="0" err="1" smtClean="0">
                <a:solidFill>
                  <a:schemeClr val="bg1"/>
                </a:solidFill>
              </a:rPr>
              <a:t>ICMP Request</a:t>
            </a:r>
          </a:p>
        </p:txBody>
      </p:sp>
      <p:cxnSp>
        <p:nvCxnSpPr>
          <p:cNvPr id="54" name="Straight Connector 53"/>
          <p:cNvCxnSpPr/>
          <p:nvPr/>
        </p:nvCxnSpPr>
        <p:spPr>
          <a:xfrm flipH="1" flipV="1">
            <a:off x="3543236" y="3337771"/>
            <a:ext cx="3314" cy="243937"/>
          </a:xfrm>
          <a:prstGeom prst="line">
            <a:avLst/>
          </a:prstGeom>
          <a:ln w="38100" cmpd="sng">
            <a:solidFill>
              <a:schemeClr val="tx2"/>
            </a:solidFill>
            <a:prstDash val="solid"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7704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/>
              <a:t>Communication </a:t>
            </a:r>
            <a:r>
              <a:rPr lang="fr-FR" b="1"/>
              <a:t>intra</a:t>
            </a:r>
            <a:r>
              <a:rPr lang="fr-FR"/>
              <a:t> subnet et inter leaf switches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9908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Envoi au switch egress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Known unicast L2</a:t>
            </a:r>
            <a:endParaRPr lang="fr-FR"/>
          </a:p>
        </p:txBody>
      </p:sp>
      <p:grpSp>
        <p:nvGrpSpPr>
          <p:cNvPr id="5" name="Group 4"/>
          <p:cNvGrpSpPr/>
          <p:nvPr/>
        </p:nvGrpSpPr>
        <p:grpSpPr>
          <a:xfrm>
            <a:off x="3283626" y="1778000"/>
            <a:ext cx="2489370" cy="1400628"/>
            <a:chOff x="3290946" y="1778000"/>
            <a:chExt cx="2489370" cy="1400628"/>
          </a:xfrm>
        </p:grpSpPr>
        <p:sp>
          <p:nvSpPr>
            <p:cNvPr id="6" name="Cloud"/>
            <p:cNvSpPr>
              <a:spLocks noChangeAspect="1" noEditPoints="1" noChangeArrowheads="1"/>
            </p:cNvSpPr>
            <p:nvPr/>
          </p:nvSpPr>
          <p:spPr bwMode="auto">
            <a:xfrm>
              <a:off x="3290946" y="1778000"/>
              <a:ext cx="2489370" cy="1400628"/>
            </a:xfrm>
            <a:custGeom>
              <a:avLst/>
              <a:gdLst>
                <a:gd name="T0" fmla="*/ 312677596 w 21600"/>
                <a:gd name="T1" fmla="*/ 203613264 h 21600"/>
                <a:gd name="T2" fmla="*/ 312677596 w 21600"/>
                <a:gd name="T3" fmla="*/ 203613264 h 21600"/>
                <a:gd name="T4" fmla="*/ 312677596 w 21600"/>
                <a:gd name="T5" fmla="*/ 203613264 h 21600"/>
                <a:gd name="T6" fmla="*/ 312677596 w 21600"/>
                <a:gd name="T7" fmla="*/ 203613264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4 w 21600"/>
                <a:gd name="T13" fmla="*/ 3259 h 21600"/>
                <a:gd name="T14" fmla="*/ 17088 w 21600"/>
                <a:gd name="T15" fmla="*/ 1733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49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2999"/>
                </a:srgbClr>
              </a:outerShdw>
            </a:effectLst>
            <a:extLst/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 flipV="1">
              <a:off x="4240356" y="2023379"/>
              <a:ext cx="0" cy="990703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4921969" y="2023379"/>
              <a:ext cx="0" cy="990703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4240356" y="2023379"/>
              <a:ext cx="681613" cy="990703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 flipV="1">
              <a:off x="4240356" y="2023379"/>
              <a:ext cx="681613" cy="990703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 flipV="1">
              <a:off x="4240356" y="2023379"/>
              <a:ext cx="1374659" cy="990703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 flipV="1">
              <a:off x="4921969" y="2023379"/>
              <a:ext cx="693046" cy="990703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3547310" y="2023379"/>
              <a:ext cx="693046" cy="990703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3547310" y="2023379"/>
              <a:ext cx="1374659" cy="990703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4"/>
          <p:cNvSpPr/>
          <p:nvPr/>
        </p:nvSpPr>
        <p:spPr>
          <a:xfrm>
            <a:off x="3274752" y="1651607"/>
            <a:ext cx="2579855" cy="1548792"/>
          </a:xfrm>
          <a:prstGeom prst="rect">
            <a:avLst/>
          </a:prstGeom>
          <a:solidFill>
            <a:schemeClr val="bg1">
              <a:alpha val="70000"/>
            </a:schemeClr>
          </a:solidFill>
          <a:ln w="12700" cmpd="sng">
            <a:noFill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 err="1" smtClean="0">
              <a:solidFill>
                <a:schemeClr val="bg1"/>
              </a:solidFill>
            </a:endParaRPr>
          </a:p>
        </p:txBody>
      </p:sp>
      <p:cxnSp>
        <p:nvCxnSpPr>
          <p:cNvPr id="17" name="Straight Connector 16"/>
          <p:cNvCxnSpPr>
            <a:stCxn id="18" idx="0"/>
          </p:cNvCxnSpPr>
          <p:nvPr/>
        </p:nvCxnSpPr>
        <p:spPr>
          <a:xfrm flipV="1">
            <a:off x="3539990" y="3278701"/>
            <a:ext cx="0" cy="303007"/>
          </a:xfrm>
          <a:prstGeom prst="line">
            <a:avLst/>
          </a:prstGeom>
          <a:ln w="12700" cmpd="sng">
            <a:solidFill>
              <a:schemeClr val="tx2"/>
            </a:solidFill>
            <a:prstDash val="solid"/>
            <a:headEnd type="non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870" y="3014082"/>
            <a:ext cx="500240" cy="264619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 flipV="1">
            <a:off x="5607695" y="3278701"/>
            <a:ext cx="0" cy="306797"/>
          </a:xfrm>
          <a:prstGeom prst="line">
            <a:avLst/>
          </a:prstGeom>
          <a:ln w="12700" cmpd="sng">
            <a:solidFill>
              <a:schemeClr val="tx2"/>
            </a:solidFill>
            <a:prstDash val="solid"/>
            <a:headEnd type="non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575" y="3014082"/>
            <a:ext cx="500240" cy="26461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916" y="3014082"/>
            <a:ext cx="500240" cy="26461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529" y="3014082"/>
            <a:ext cx="500240" cy="26461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79664" y="765154"/>
            <a:ext cx="570029" cy="32509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355" y="1312802"/>
            <a:ext cx="494524" cy="71057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684" y="1303182"/>
            <a:ext cx="494524" cy="710577"/>
          </a:xfrm>
          <a:prstGeom prst="rect">
            <a:avLst/>
          </a:prstGeom>
        </p:spPr>
      </p:pic>
      <p:sp>
        <p:nvSpPr>
          <p:cNvPr id="32" name="Rounded Rectangle 31"/>
          <p:cNvSpPr/>
          <p:nvPr/>
        </p:nvSpPr>
        <p:spPr>
          <a:xfrm>
            <a:off x="3481696" y="3219631"/>
            <a:ext cx="109959" cy="118140"/>
          </a:xfrm>
          <a:prstGeom prst="roundRect">
            <a:avLst/>
          </a:prstGeom>
          <a:solidFill>
            <a:schemeClr val="bg1"/>
          </a:solidFill>
          <a:ln w="3175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fr-FR" sz="700" dirty="0" smtClean="0"/>
              <a:t>12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5552715" y="3219631"/>
            <a:ext cx="109959" cy="118140"/>
          </a:xfrm>
          <a:prstGeom prst="roundRect">
            <a:avLst/>
          </a:prstGeom>
          <a:solidFill>
            <a:schemeClr val="bg1"/>
          </a:solidFill>
          <a:ln w="3175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fr-FR" sz="700" dirty="0" smtClean="0"/>
              <a:t>11</a:t>
            </a:r>
          </a:p>
        </p:txBody>
      </p:sp>
      <p:cxnSp>
        <p:nvCxnSpPr>
          <p:cNvPr id="38" name="Straight Connector 37"/>
          <p:cNvCxnSpPr>
            <a:stCxn id="18" idx="0"/>
          </p:cNvCxnSpPr>
          <p:nvPr/>
        </p:nvCxnSpPr>
        <p:spPr>
          <a:xfrm flipV="1">
            <a:off x="3539990" y="1991143"/>
            <a:ext cx="696555" cy="1022939"/>
          </a:xfrm>
          <a:prstGeom prst="line">
            <a:avLst/>
          </a:prstGeom>
          <a:ln w="38100" cmpd="sng">
            <a:solidFill>
              <a:schemeClr val="accent3">
                <a:lumMod val="50000"/>
              </a:schemeClr>
            </a:solidFill>
            <a:prstDash val="solid"/>
            <a:headEnd type="non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18" idx="0"/>
            <a:endCxn id="26" idx="2"/>
          </p:cNvCxnSpPr>
          <p:nvPr/>
        </p:nvCxnSpPr>
        <p:spPr>
          <a:xfrm flipV="1">
            <a:off x="3539990" y="2013759"/>
            <a:ext cx="1383956" cy="1000323"/>
          </a:xfrm>
          <a:prstGeom prst="line">
            <a:avLst/>
          </a:prstGeom>
          <a:ln w="38100" cmpd="sng">
            <a:solidFill>
              <a:schemeClr val="accent3">
                <a:lumMod val="50000"/>
              </a:schemeClr>
            </a:solidFill>
            <a:prstDash val="solid"/>
            <a:headEnd type="non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21" idx="0"/>
            <a:endCxn id="26" idx="2"/>
          </p:cNvCxnSpPr>
          <p:nvPr/>
        </p:nvCxnSpPr>
        <p:spPr>
          <a:xfrm flipH="1" flipV="1">
            <a:off x="4923946" y="2013759"/>
            <a:ext cx="683749" cy="1000323"/>
          </a:xfrm>
          <a:prstGeom prst="line">
            <a:avLst/>
          </a:prstGeom>
          <a:ln w="38100" cmpd="sng">
            <a:solidFill>
              <a:schemeClr val="accent3">
                <a:lumMod val="50000"/>
              </a:schemeClr>
            </a:solidFill>
            <a:prstDash val="solid"/>
            <a:headEnd type="non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165582" y="2490544"/>
            <a:ext cx="2885590" cy="562429"/>
          </a:xfrm>
          <a:prstGeom prst="roundRect">
            <a:avLst/>
          </a:prstGeom>
          <a:solidFill>
            <a:srgbClr val="BC9024"/>
          </a:solidFill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36000" tIns="36000" rIns="36000" bIns="36000" rtlCol="0" anchor="t"/>
          <a:lstStyle/>
          <a:p>
            <a:r>
              <a:rPr lang="fr-FR" sz="1000" dirty="0" smtClean="0">
                <a:solidFill>
                  <a:schemeClr val="bg1"/>
                </a:solidFill>
              </a:rPr>
              <a:t>BD 10101 – 10.101.0.254/24 – BUM 225.1.1.101</a:t>
            </a:r>
          </a:p>
          <a:p>
            <a:r>
              <a:rPr lang="fr-FR" sz="1000" dirty="0">
                <a:solidFill>
                  <a:schemeClr val="bg1"/>
                </a:solidFill>
              </a:rPr>
              <a:t> </a:t>
            </a:r>
            <a:r>
              <a:rPr lang="fr-FR" sz="1000" dirty="0" smtClean="0">
                <a:solidFill>
                  <a:schemeClr val="bg1"/>
                </a:solidFill>
              </a:rPr>
              <a:t> vlan101 + e1/12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6092829" y="2490544"/>
            <a:ext cx="2885590" cy="562429"/>
          </a:xfrm>
          <a:prstGeom prst="roundRect">
            <a:avLst/>
          </a:prstGeom>
          <a:solidFill>
            <a:srgbClr val="BC9024"/>
          </a:solidFill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36000" tIns="36000" rIns="36000" bIns="36000" rtlCol="0" anchor="t"/>
          <a:lstStyle/>
          <a:p>
            <a:r>
              <a:rPr lang="fr-FR" sz="1000" dirty="0" smtClean="0">
                <a:solidFill>
                  <a:schemeClr val="bg1"/>
                </a:solidFill>
              </a:rPr>
              <a:t>BD 10101 – 10.101.0.254/24 – BUM 225.1.1.101</a:t>
            </a:r>
          </a:p>
          <a:p>
            <a:r>
              <a:rPr lang="fr-FR" sz="1000" dirty="0">
                <a:solidFill>
                  <a:schemeClr val="bg1"/>
                </a:solidFill>
              </a:rPr>
              <a:t> </a:t>
            </a:r>
            <a:r>
              <a:rPr lang="fr-FR" sz="1000" dirty="0" smtClean="0">
                <a:solidFill>
                  <a:schemeClr val="bg1"/>
                </a:solidFill>
              </a:rPr>
              <a:t> vlan101 + e1/11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165582" y="3118219"/>
            <a:ext cx="2885590" cy="562429"/>
          </a:xfrm>
          <a:prstGeom prst="roundRect">
            <a:avLst/>
          </a:prstGeom>
          <a:solidFill>
            <a:schemeClr val="tx2"/>
          </a:solidFill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36000" tIns="36000" rIns="36000" bIns="36000" rtlCol="0" anchor="t"/>
          <a:lstStyle/>
          <a:p>
            <a:r>
              <a:rPr lang="fr-FR" sz="1000" dirty="0" smtClean="0">
                <a:solidFill>
                  <a:schemeClr val="bg1"/>
                </a:solidFill>
              </a:rPr>
              <a:t>mac1/10.101.0.1 – e1/12 – vlan101</a:t>
            </a:r>
          </a:p>
          <a:p>
            <a:r>
              <a:rPr lang="fr-FR" sz="1000" dirty="0">
                <a:solidFill>
                  <a:schemeClr val="bg1"/>
                </a:solidFill>
              </a:rPr>
              <a:t>mac2/10.101.0.2 – Leaf-D – BD 10101</a:t>
            </a:r>
            <a:endParaRPr lang="fr-FR" sz="1000" dirty="0" smtClean="0">
              <a:solidFill>
                <a:schemeClr val="bg1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6092829" y="3118219"/>
            <a:ext cx="2885590" cy="562429"/>
          </a:xfrm>
          <a:prstGeom prst="roundRect">
            <a:avLst/>
          </a:prstGeom>
          <a:solidFill>
            <a:schemeClr val="tx2"/>
          </a:solidFill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36000" tIns="36000" rIns="36000" bIns="36000" rtlCol="0" anchor="t"/>
          <a:lstStyle/>
          <a:p>
            <a:r>
              <a:rPr lang="fr-FR" sz="1000" dirty="0" smtClean="0">
                <a:solidFill>
                  <a:schemeClr val="bg1"/>
                </a:solidFill>
              </a:rPr>
              <a:t>mac2/10.101.0.2 – e1/11 – vlan101</a:t>
            </a:r>
          </a:p>
          <a:p>
            <a:r>
              <a:rPr lang="fr-FR" sz="1000" b="1" dirty="0">
                <a:solidFill>
                  <a:schemeClr val="bg1"/>
                </a:solidFill>
              </a:rPr>
              <a:t>mac1/10.101.0.1 – Leaf-A – BD 10101</a:t>
            </a:r>
            <a:r>
              <a:rPr lang="fr-FR" sz="1000" dirty="0">
                <a:solidFill>
                  <a:schemeClr val="bg1"/>
                </a:solidFill>
              </a:rPr>
              <a:t> </a:t>
            </a:r>
          </a:p>
          <a:p>
            <a:r>
              <a:rPr lang="fr-FR" sz="1000" dirty="0">
                <a:solidFill>
                  <a:schemeClr val="bg1"/>
                </a:solidFill>
              </a:rPr>
              <a:t>catch all : 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25120" y="3870343"/>
            <a:ext cx="87597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Leaf-D reçoit le paquet VXLAN. C’est un unicast (conversational learning).</a:t>
            </a:r>
          </a:p>
          <a:p>
            <a:r>
              <a:rPr lang="fr-FR" dirty="0"/>
              <a:t>Il popule une nouvelle entrée pour mac1/10.101.0.1 via Leaf-A sur le BD 10101.</a:t>
            </a:r>
          </a:p>
          <a:p>
            <a:r>
              <a:rPr lang="fr-FR" dirty="0"/>
              <a:t>mac2 est connu localement dans le même BD. Envoi de l’ICMP request à Server-2. 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3334085" y="1113299"/>
            <a:ext cx="2885590" cy="562429"/>
          </a:xfrm>
          <a:prstGeom prst="roundRect">
            <a:avLst/>
          </a:prstGeom>
          <a:solidFill>
            <a:schemeClr val="tx2"/>
          </a:solidFill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36000" tIns="36000" rIns="36000" bIns="36000" rtlCol="0" anchor="t"/>
          <a:lstStyle/>
          <a:p>
            <a:r>
              <a:rPr lang="fr-FR" sz="1000" dirty="0" smtClean="0">
                <a:solidFill>
                  <a:schemeClr val="bg1"/>
                </a:solidFill>
              </a:rPr>
              <a:t>mac1/10.101.0.1 – Leaf-A – BD 10101</a:t>
            </a:r>
          </a:p>
          <a:p>
            <a:r>
              <a:rPr lang="fr-FR" sz="1000" dirty="0">
                <a:solidFill>
                  <a:schemeClr val="bg1"/>
                </a:solidFill>
              </a:rPr>
              <a:t>mac2/10.101.0.2 – Leaf-D – BD 10101</a:t>
            </a:r>
            <a:endParaRPr lang="fr-FR" sz="1000" dirty="0" smtClean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8319406">
            <a:off x="3367481" y="2422674"/>
            <a:ext cx="1038064" cy="194109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19406">
            <a:off x="4293125" y="2336484"/>
            <a:ext cx="1038064" cy="194109"/>
          </a:xfrm>
          <a:prstGeom prst="rect">
            <a:avLst/>
          </a:prstGeom>
        </p:spPr>
      </p:pic>
      <p:sp>
        <p:nvSpPr>
          <p:cNvPr id="45" name="Rounded Rectangle 44"/>
          <p:cNvSpPr/>
          <p:nvPr/>
        </p:nvSpPr>
        <p:spPr>
          <a:xfrm>
            <a:off x="4962808" y="3347408"/>
            <a:ext cx="568796" cy="207217"/>
          </a:xfrm>
          <a:prstGeom prst="roundRect">
            <a:avLst/>
          </a:prstGeom>
          <a:solidFill>
            <a:schemeClr val="tx2"/>
          </a:solidFill>
          <a:ln w="12700" cmpd="sng">
            <a:solidFill>
              <a:schemeClr val="bg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45720" rIns="45720" rtlCol="0" anchor="ctr"/>
          <a:lstStyle/>
          <a:p>
            <a:pPr algn="ctr"/>
            <a:r>
              <a:rPr lang="fr-FR" sz="600" dirty="0" err="1" smtClean="0">
                <a:solidFill>
                  <a:schemeClr val="bg1"/>
                </a:solidFill>
              </a:rPr>
              <a:t>ICMP Request</a:t>
            </a:r>
          </a:p>
        </p:txBody>
      </p:sp>
      <p:cxnSp>
        <p:nvCxnSpPr>
          <p:cNvPr id="46" name="Straight Connector 45"/>
          <p:cNvCxnSpPr/>
          <p:nvPr/>
        </p:nvCxnSpPr>
        <p:spPr>
          <a:xfrm rot="10800000" flipH="1" flipV="1">
            <a:off x="5604381" y="3337771"/>
            <a:ext cx="3314" cy="243937"/>
          </a:xfrm>
          <a:prstGeom prst="line">
            <a:avLst/>
          </a:prstGeom>
          <a:ln w="38100" cmpd="sng">
            <a:solidFill>
              <a:schemeClr val="tx2"/>
            </a:solidFill>
            <a:prstDash val="solid"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16200000" flipH="1" flipV="1">
            <a:off x="8273890" y="3136645"/>
            <a:ext cx="3314" cy="243937"/>
          </a:xfrm>
          <a:prstGeom prst="line">
            <a:avLst/>
          </a:prstGeom>
          <a:ln w="38100" cmpd="sng">
            <a:solidFill>
              <a:schemeClr val="bg1"/>
            </a:solidFill>
            <a:prstDash val="solid"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8" name="Picture 4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74752" y="3578374"/>
            <a:ext cx="528542" cy="264271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46142" y="3578374"/>
            <a:ext cx="540002" cy="270001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3158951" y="3789048"/>
            <a:ext cx="76014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"/>
              <a:t>mac1/10.101.0.1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236071" y="3789048"/>
            <a:ext cx="76014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"/>
              <a:t>mac2/10.101.0.2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4269240" y="1800309"/>
            <a:ext cx="172832" cy="207957"/>
          </a:xfrm>
          <a:prstGeom prst="roundRect">
            <a:avLst/>
          </a:prstGeom>
          <a:solidFill>
            <a:schemeClr val="bg2"/>
          </a:solidFill>
          <a:ln w="12700" cmpd="sng">
            <a:solidFill>
              <a:schemeClr val="bg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lIns="45720" rIns="45720" rtlCol="0" anchor="ctr">
            <a:noAutofit/>
          </a:bodyPr>
          <a:lstStyle/>
          <a:p>
            <a:pPr algn="ctr"/>
            <a:r>
              <a:rPr lang="fr-FR" sz="1100" dirty="0" err="1" smtClean="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4973234" y="1793221"/>
            <a:ext cx="172832" cy="207957"/>
          </a:xfrm>
          <a:prstGeom prst="roundRect">
            <a:avLst/>
          </a:prstGeom>
          <a:solidFill>
            <a:schemeClr val="bg2"/>
          </a:solidFill>
          <a:ln w="12700" cmpd="sng">
            <a:solidFill>
              <a:schemeClr val="bg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lIns="45720" rIns="45720" rtlCol="0" anchor="ctr">
            <a:noAutofit/>
          </a:bodyPr>
          <a:lstStyle/>
          <a:p>
            <a:pPr algn="ctr"/>
            <a:r>
              <a:rPr lang="fr-FR" sz="1100" dirty="0" err="1" smtClean="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3605303" y="3347408"/>
            <a:ext cx="568796" cy="207217"/>
          </a:xfrm>
          <a:prstGeom prst="roundRect">
            <a:avLst/>
          </a:prstGeom>
          <a:solidFill>
            <a:schemeClr val="tx2"/>
          </a:solidFill>
          <a:ln w="12700" cmpd="sng">
            <a:solidFill>
              <a:schemeClr val="bg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45720" rIns="45720" rtlCol="0" anchor="ctr"/>
          <a:lstStyle/>
          <a:p>
            <a:pPr algn="ctr"/>
            <a:r>
              <a:rPr lang="fr-FR" sz="600" dirty="0" err="1" smtClean="0">
                <a:solidFill>
                  <a:schemeClr val="bg1"/>
                </a:solidFill>
              </a:rPr>
              <a:t>ICMP Request</a:t>
            </a:r>
          </a:p>
        </p:txBody>
      </p:sp>
      <p:cxnSp>
        <p:nvCxnSpPr>
          <p:cNvPr id="57" name="Straight Connector 56"/>
          <p:cNvCxnSpPr/>
          <p:nvPr/>
        </p:nvCxnSpPr>
        <p:spPr>
          <a:xfrm flipH="1" flipV="1">
            <a:off x="3543236" y="3337771"/>
            <a:ext cx="3314" cy="243937"/>
          </a:xfrm>
          <a:prstGeom prst="line">
            <a:avLst/>
          </a:prstGeom>
          <a:ln w="38100" cmpd="sng">
            <a:solidFill>
              <a:schemeClr val="tx2"/>
            </a:solidFill>
            <a:prstDash val="solid"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50213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Envoi au switch egress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Known unicast L2</a:t>
            </a:r>
            <a:endParaRPr lang="fr-FR"/>
          </a:p>
        </p:txBody>
      </p:sp>
      <p:grpSp>
        <p:nvGrpSpPr>
          <p:cNvPr id="5" name="Group 4"/>
          <p:cNvGrpSpPr/>
          <p:nvPr/>
        </p:nvGrpSpPr>
        <p:grpSpPr>
          <a:xfrm>
            <a:off x="3283626" y="1778000"/>
            <a:ext cx="2489370" cy="1400628"/>
            <a:chOff x="3290946" y="1778000"/>
            <a:chExt cx="2489370" cy="1400628"/>
          </a:xfrm>
        </p:grpSpPr>
        <p:sp>
          <p:nvSpPr>
            <p:cNvPr id="6" name="Cloud"/>
            <p:cNvSpPr>
              <a:spLocks noChangeAspect="1" noEditPoints="1" noChangeArrowheads="1"/>
            </p:cNvSpPr>
            <p:nvPr/>
          </p:nvSpPr>
          <p:spPr bwMode="auto">
            <a:xfrm>
              <a:off x="3290946" y="1778000"/>
              <a:ext cx="2489370" cy="1400628"/>
            </a:xfrm>
            <a:custGeom>
              <a:avLst/>
              <a:gdLst>
                <a:gd name="T0" fmla="*/ 312677596 w 21600"/>
                <a:gd name="T1" fmla="*/ 203613264 h 21600"/>
                <a:gd name="T2" fmla="*/ 312677596 w 21600"/>
                <a:gd name="T3" fmla="*/ 203613264 h 21600"/>
                <a:gd name="T4" fmla="*/ 312677596 w 21600"/>
                <a:gd name="T5" fmla="*/ 203613264 h 21600"/>
                <a:gd name="T6" fmla="*/ 312677596 w 21600"/>
                <a:gd name="T7" fmla="*/ 203613264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4 w 21600"/>
                <a:gd name="T13" fmla="*/ 3259 h 21600"/>
                <a:gd name="T14" fmla="*/ 17088 w 21600"/>
                <a:gd name="T15" fmla="*/ 1733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49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2999"/>
                </a:srgbClr>
              </a:outerShdw>
            </a:effectLst>
            <a:extLst/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 flipV="1">
              <a:off x="4240356" y="2023379"/>
              <a:ext cx="0" cy="990703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4921969" y="2023379"/>
              <a:ext cx="0" cy="990703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4240356" y="2023379"/>
              <a:ext cx="681613" cy="990703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 flipV="1">
              <a:off x="4240356" y="2023379"/>
              <a:ext cx="681613" cy="990703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 flipV="1">
              <a:off x="4240356" y="2023379"/>
              <a:ext cx="1374659" cy="990703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 flipV="1">
              <a:off x="4921969" y="2023379"/>
              <a:ext cx="693046" cy="990703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3547310" y="2023379"/>
              <a:ext cx="693046" cy="990703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3547310" y="2023379"/>
              <a:ext cx="1374659" cy="990703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4"/>
          <p:cNvSpPr/>
          <p:nvPr/>
        </p:nvSpPr>
        <p:spPr>
          <a:xfrm>
            <a:off x="3274752" y="1651607"/>
            <a:ext cx="2579855" cy="1548792"/>
          </a:xfrm>
          <a:prstGeom prst="rect">
            <a:avLst/>
          </a:prstGeom>
          <a:solidFill>
            <a:schemeClr val="bg1">
              <a:alpha val="70000"/>
            </a:schemeClr>
          </a:solidFill>
          <a:ln w="12700" cmpd="sng">
            <a:noFill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 err="1" smtClean="0">
              <a:solidFill>
                <a:schemeClr val="bg1"/>
              </a:solidFill>
            </a:endParaRPr>
          </a:p>
        </p:txBody>
      </p:sp>
      <p:cxnSp>
        <p:nvCxnSpPr>
          <p:cNvPr id="17" name="Straight Connector 16"/>
          <p:cNvCxnSpPr>
            <a:stCxn id="18" idx="0"/>
          </p:cNvCxnSpPr>
          <p:nvPr/>
        </p:nvCxnSpPr>
        <p:spPr>
          <a:xfrm flipV="1">
            <a:off x="3539990" y="3278701"/>
            <a:ext cx="0" cy="303007"/>
          </a:xfrm>
          <a:prstGeom prst="line">
            <a:avLst/>
          </a:prstGeom>
          <a:ln w="12700" cmpd="sng">
            <a:solidFill>
              <a:schemeClr val="tx2"/>
            </a:solidFill>
            <a:prstDash val="solid"/>
            <a:headEnd type="non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870" y="3014082"/>
            <a:ext cx="500240" cy="264619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 flipV="1">
            <a:off x="5607695" y="3278701"/>
            <a:ext cx="0" cy="306797"/>
          </a:xfrm>
          <a:prstGeom prst="line">
            <a:avLst/>
          </a:prstGeom>
          <a:ln w="12700" cmpd="sng">
            <a:solidFill>
              <a:schemeClr val="tx2"/>
            </a:solidFill>
            <a:prstDash val="solid"/>
            <a:headEnd type="non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575" y="3014082"/>
            <a:ext cx="500240" cy="26461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916" y="3014082"/>
            <a:ext cx="500240" cy="26461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529" y="3014082"/>
            <a:ext cx="500240" cy="26461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79664" y="765154"/>
            <a:ext cx="570029" cy="32509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355" y="1312802"/>
            <a:ext cx="494524" cy="71057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684" y="1303182"/>
            <a:ext cx="494524" cy="710577"/>
          </a:xfrm>
          <a:prstGeom prst="rect">
            <a:avLst/>
          </a:prstGeom>
        </p:spPr>
      </p:pic>
      <p:sp>
        <p:nvSpPr>
          <p:cNvPr id="32" name="Rounded Rectangle 31"/>
          <p:cNvSpPr/>
          <p:nvPr/>
        </p:nvSpPr>
        <p:spPr>
          <a:xfrm>
            <a:off x="3481696" y="3219631"/>
            <a:ext cx="109959" cy="118140"/>
          </a:xfrm>
          <a:prstGeom prst="roundRect">
            <a:avLst/>
          </a:prstGeom>
          <a:solidFill>
            <a:schemeClr val="bg1"/>
          </a:solidFill>
          <a:ln w="3175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fr-FR" sz="700" dirty="0" smtClean="0"/>
              <a:t>12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5552715" y="3219631"/>
            <a:ext cx="109959" cy="118140"/>
          </a:xfrm>
          <a:prstGeom prst="roundRect">
            <a:avLst/>
          </a:prstGeom>
          <a:solidFill>
            <a:schemeClr val="bg1"/>
          </a:solidFill>
          <a:ln w="3175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fr-FR" sz="700" dirty="0" smtClean="0"/>
              <a:t>11</a:t>
            </a:r>
          </a:p>
        </p:txBody>
      </p:sp>
      <p:cxnSp>
        <p:nvCxnSpPr>
          <p:cNvPr id="38" name="Straight Connector 37"/>
          <p:cNvCxnSpPr>
            <a:stCxn id="18" idx="0"/>
          </p:cNvCxnSpPr>
          <p:nvPr/>
        </p:nvCxnSpPr>
        <p:spPr>
          <a:xfrm flipV="1">
            <a:off x="3539990" y="1991143"/>
            <a:ext cx="696555" cy="1022939"/>
          </a:xfrm>
          <a:prstGeom prst="line">
            <a:avLst/>
          </a:prstGeom>
          <a:ln w="38100" cmpd="sng">
            <a:solidFill>
              <a:schemeClr val="accent3">
                <a:lumMod val="50000"/>
              </a:schemeClr>
            </a:solidFill>
            <a:prstDash val="solid"/>
            <a:headEnd type="non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18" idx="0"/>
            <a:endCxn id="26" idx="2"/>
          </p:cNvCxnSpPr>
          <p:nvPr/>
        </p:nvCxnSpPr>
        <p:spPr>
          <a:xfrm flipV="1">
            <a:off x="3539990" y="2013759"/>
            <a:ext cx="1383956" cy="1000323"/>
          </a:xfrm>
          <a:prstGeom prst="line">
            <a:avLst/>
          </a:prstGeom>
          <a:ln w="38100" cmpd="sng">
            <a:solidFill>
              <a:schemeClr val="accent3">
                <a:lumMod val="50000"/>
              </a:schemeClr>
            </a:solidFill>
            <a:prstDash val="solid"/>
            <a:headEnd type="non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21" idx="0"/>
            <a:endCxn id="26" idx="2"/>
          </p:cNvCxnSpPr>
          <p:nvPr/>
        </p:nvCxnSpPr>
        <p:spPr>
          <a:xfrm flipH="1" flipV="1">
            <a:off x="4923946" y="2013759"/>
            <a:ext cx="683749" cy="1000323"/>
          </a:xfrm>
          <a:prstGeom prst="line">
            <a:avLst/>
          </a:prstGeom>
          <a:ln w="38100" cmpd="sng">
            <a:solidFill>
              <a:schemeClr val="accent3">
                <a:lumMod val="50000"/>
              </a:schemeClr>
            </a:solidFill>
            <a:prstDash val="solid"/>
            <a:headEnd type="non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165582" y="2490544"/>
            <a:ext cx="2885590" cy="562429"/>
          </a:xfrm>
          <a:prstGeom prst="roundRect">
            <a:avLst/>
          </a:prstGeom>
          <a:solidFill>
            <a:srgbClr val="BC9024"/>
          </a:solidFill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36000" tIns="36000" rIns="36000" bIns="36000" rtlCol="0" anchor="t"/>
          <a:lstStyle/>
          <a:p>
            <a:r>
              <a:rPr lang="fr-FR" sz="1000" dirty="0" smtClean="0">
                <a:solidFill>
                  <a:schemeClr val="bg1"/>
                </a:solidFill>
              </a:rPr>
              <a:t>BD 10101 – 10.101.0.254/24 – BUM 225.1.1.101</a:t>
            </a:r>
          </a:p>
          <a:p>
            <a:r>
              <a:rPr lang="fr-FR" sz="1000" dirty="0">
                <a:solidFill>
                  <a:schemeClr val="bg1"/>
                </a:solidFill>
              </a:rPr>
              <a:t> </a:t>
            </a:r>
            <a:r>
              <a:rPr lang="fr-FR" sz="1000" dirty="0" smtClean="0">
                <a:solidFill>
                  <a:schemeClr val="bg1"/>
                </a:solidFill>
              </a:rPr>
              <a:t> vlan101 + e1/12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6092829" y="2490544"/>
            <a:ext cx="2885590" cy="562429"/>
          </a:xfrm>
          <a:prstGeom prst="roundRect">
            <a:avLst/>
          </a:prstGeom>
          <a:solidFill>
            <a:srgbClr val="BC9024"/>
          </a:solidFill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36000" tIns="36000" rIns="36000" bIns="36000" rtlCol="0" anchor="t"/>
          <a:lstStyle/>
          <a:p>
            <a:r>
              <a:rPr lang="fr-FR" sz="1000" dirty="0" smtClean="0">
                <a:solidFill>
                  <a:schemeClr val="bg1"/>
                </a:solidFill>
              </a:rPr>
              <a:t>BD 10101 – 10.101.0.254/24 – BUM 225.1.1.101</a:t>
            </a:r>
          </a:p>
          <a:p>
            <a:r>
              <a:rPr lang="fr-FR" sz="1000" dirty="0">
                <a:solidFill>
                  <a:schemeClr val="bg1"/>
                </a:solidFill>
              </a:rPr>
              <a:t> </a:t>
            </a:r>
            <a:r>
              <a:rPr lang="fr-FR" sz="1000" dirty="0" smtClean="0">
                <a:solidFill>
                  <a:schemeClr val="bg1"/>
                </a:solidFill>
              </a:rPr>
              <a:t> vlan101 + e1/11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165582" y="3118219"/>
            <a:ext cx="2885590" cy="562429"/>
          </a:xfrm>
          <a:prstGeom prst="roundRect">
            <a:avLst/>
          </a:prstGeom>
          <a:solidFill>
            <a:schemeClr val="tx2"/>
          </a:solidFill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36000" tIns="36000" rIns="36000" bIns="36000" rtlCol="0" anchor="t"/>
          <a:lstStyle/>
          <a:p>
            <a:r>
              <a:rPr lang="fr-FR" sz="1000" dirty="0" smtClean="0">
                <a:solidFill>
                  <a:schemeClr val="bg1"/>
                </a:solidFill>
              </a:rPr>
              <a:t>mac1/10.101.0.1 – e1/12 – vlan101</a:t>
            </a:r>
          </a:p>
          <a:p>
            <a:r>
              <a:rPr lang="fr-FR" sz="1000" dirty="0">
                <a:solidFill>
                  <a:schemeClr val="bg1"/>
                </a:solidFill>
              </a:rPr>
              <a:t>mac2/10.101.0.2 – Leaf-D – BD 10101</a:t>
            </a:r>
            <a:endParaRPr lang="fr-FR" sz="1000" dirty="0" smtClean="0">
              <a:solidFill>
                <a:schemeClr val="bg1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6092829" y="3118219"/>
            <a:ext cx="2885590" cy="562429"/>
          </a:xfrm>
          <a:prstGeom prst="roundRect">
            <a:avLst/>
          </a:prstGeom>
          <a:solidFill>
            <a:schemeClr val="tx2"/>
          </a:solidFill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36000" tIns="36000" rIns="36000" bIns="36000" rtlCol="0" anchor="t"/>
          <a:lstStyle/>
          <a:p>
            <a:r>
              <a:rPr lang="fr-FR" sz="1000" dirty="0" smtClean="0">
                <a:solidFill>
                  <a:schemeClr val="bg1"/>
                </a:solidFill>
              </a:rPr>
              <a:t>mac2/10.101.0.2 – e1/11 – vlan101</a:t>
            </a:r>
          </a:p>
          <a:p>
            <a:r>
              <a:rPr lang="fr-FR" sz="1000" dirty="0">
                <a:solidFill>
                  <a:schemeClr val="bg1"/>
                </a:solidFill>
              </a:rPr>
              <a:t>mac1/10.101.0.1 – Leaf-A – BD 10101 </a:t>
            </a:r>
          </a:p>
          <a:p>
            <a:r>
              <a:rPr lang="fr-FR" sz="1000" dirty="0">
                <a:solidFill>
                  <a:schemeClr val="bg1"/>
                </a:solidFill>
              </a:rPr>
              <a:t>catch all : 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25120" y="3870343"/>
            <a:ext cx="86574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Server-2 répond au ping. Destination est mac1/Server1 qui est connu localement</a:t>
            </a:r>
          </a:p>
          <a:p>
            <a:r>
              <a:rPr lang="fr-FR" dirty="0"/>
              <a:t>sur Leaf-D.</a:t>
            </a:r>
          </a:p>
          <a:p>
            <a:r>
              <a:rPr lang="fr-FR" dirty="0"/>
              <a:t>Leaf-D encapsule en VXLAN avec destination IP « A ». Le paquet VXLAN est routé</a:t>
            </a:r>
          </a:p>
          <a:p>
            <a:r>
              <a:rPr lang="fr-FR" dirty="0"/>
              <a:t>par l’un des spines puis décapsulé par Leaf-A. 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3334085" y="1113299"/>
            <a:ext cx="2885590" cy="562429"/>
          </a:xfrm>
          <a:prstGeom prst="roundRect">
            <a:avLst/>
          </a:prstGeom>
          <a:solidFill>
            <a:schemeClr val="tx2"/>
          </a:solidFill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36000" tIns="36000" rIns="36000" bIns="36000" rtlCol="0" anchor="t"/>
          <a:lstStyle/>
          <a:p>
            <a:r>
              <a:rPr lang="fr-FR" sz="1000" dirty="0" smtClean="0">
                <a:solidFill>
                  <a:schemeClr val="bg1"/>
                </a:solidFill>
              </a:rPr>
              <a:t>mac1/10.101.0.1 – Leaf-A – BD 10101</a:t>
            </a:r>
          </a:p>
          <a:p>
            <a:r>
              <a:rPr lang="fr-FR" sz="1000" dirty="0">
                <a:solidFill>
                  <a:schemeClr val="bg1"/>
                </a:solidFill>
              </a:rPr>
              <a:t>mac2/10.101.0.2 – Leaf-D – BD 10101</a:t>
            </a:r>
            <a:endParaRPr lang="fr-FR" sz="1000" dirty="0" smtClean="0">
              <a:solidFill>
                <a:schemeClr val="bg1"/>
              </a:solidFill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3605303" y="3347408"/>
            <a:ext cx="568796" cy="207217"/>
          </a:xfrm>
          <a:prstGeom prst="roundRect">
            <a:avLst/>
          </a:prstGeom>
          <a:solidFill>
            <a:schemeClr val="tx2"/>
          </a:solidFill>
          <a:ln w="12700" cmpd="sng">
            <a:solidFill>
              <a:schemeClr val="bg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45720" rIns="45720" rtlCol="0" anchor="ctr"/>
          <a:lstStyle/>
          <a:p>
            <a:pPr algn="ctr"/>
            <a:r>
              <a:rPr lang="fr-FR" sz="600" dirty="0" err="1" smtClean="0">
                <a:solidFill>
                  <a:schemeClr val="bg1"/>
                </a:solidFill>
              </a:rPr>
              <a:t>ICMP</a:t>
            </a:r>
          </a:p>
          <a:p>
            <a:pPr algn="ctr"/>
            <a:r>
              <a:rPr lang="fr-FR" sz="600" dirty="0" err="1">
                <a:solidFill>
                  <a:schemeClr val="bg1"/>
                </a:solidFill>
              </a:rPr>
              <a:t>Reply</a:t>
            </a:r>
            <a:endParaRPr lang="fr-FR" sz="600" dirty="0" err="1" smtClean="0">
              <a:solidFill>
                <a:schemeClr val="bg1"/>
              </a:solidFill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 rot="10800000" flipH="1" flipV="1">
            <a:off x="3543236" y="3337771"/>
            <a:ext cx="3314" cy="243937"/>
          </a:xfrm>
          <a:prstGeom prst="line">
            <a:avLst/>
          </a:prstGeom>
          <a:ln w="38100" cmpd="sng">
            <a:solidFill>
              <a:schemeClr val="tx2"/>
            </a:solidFill>
            <a:prstDash val="solid"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Rounded Rectangle 44"/>
          <p:cNvSpPr/>
          <p:nvPr/>
        </p:nvSpPr>
        <p:spPr>
          <a:xfrm>
            <a:off x="4969632" y="3347408"/>
            <a:ext cx="568796" cy="207217"/>
          </a:xfrm>
          <a:prstGeom prst="roundRect">
            <a:avLst/>
          </a:prstGeom>
          <a:solidFill>
            <a:schemeClr val="tx2"/>
          </a:solidFill>
          <a:ln w="12700" cmpd="sng">
            <a:solidFill>
              <a:schemeClr val="bg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45720" rIns="45720" rtlCol="0" anchor="ctr"/>
          <a:lstStyle/>
          <a:p>
            <a:pPr algn="ctr"/>
            <a:r>
              <a:rPr lang="fr-FR" sz="600" dirty="0" err="1" smtClean="0">
                <a:solidFill>
                  <a:schemeClr val="bg1"/>
                </a:solidFill>
              </a:rPr>
              <a:t>ICMP Reply</a:t>
            </a:r>
          </a:p>
        </p:txBody>
      </p:sp>
      <p:cxnSp>
        <p:nvCxnSpPr>
          <p:cNvPr id="46" name="Straight Connector 45"/>
          <p:cNvCxnSpPr/>
          <p:nvPr/>
        </p:nvCxnSpPr>
        <p:spPr>
          <a:xfrm flipH="1" flipV="1">
            <a:off x="5611205" y="3337771"/>
            <a:ext cx="3314" cy="243937"/>
          </a:xfrm>
          <a:prstGeom prst="line">
            <a:avLst/>
          </a:prstGeom>
          <a:ln w="38100" cmpd="sng">
            <a:solidFill>
              <a:schemeClr val="tx2"/>
            </a:solidFill>
            <a:prstDash val="solid"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16200000" flipH="1" flipV="1">
            <a:off x="8452484" y="3289815"/>
            <a:ext cx="3314" cy="243937"/>
          </a:xfrm>
          <a:prstGeom prst="line">
            <a:avLst/>
          </a:prstGeom>
          <a:ln w="38100" cmpd="sng">
            <a:solidFill>
              <a:schemeClr val="bg1"/>
            </a:solidFill>
            <a:prstDash val="solid"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16200000" flipH="1" flipV="1">
            <a:off x="2359477" y="3136644"/>
            <a:ext cx="3314" cy="243937"/>
          </a:xfrm>
          <a:prstGeom prst="line">
            <a:avLst/>
          </a:prstGeom>
          <a:ln w="38100" cmpd="sng">
            <a:solidFill>
              <a:schemeClr val="bg1"/>
            </a:solidFill>
            <a:prstDash val="solid"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1" name="Picture 5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086557">
            <a:off x="4287023" y="2344396"/>
            <a:ext cx="1078376" cy="20164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8290857">
            <a:off x="3368403" y="2401021"/>
            <a:ext cx="1078376" cy="201648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74752" y="3578374"/>
            <a:ext cx="528542" cy="264271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46142" y="3578374"/>
            <a:ext cx="540002" cy="270001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3158951" y="3789048"/>
            <a:ext cx="76014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"/>
              <a:t>mac1/10.101.0.1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236071" y="3789048"/>
            <a:ext cx="76014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"/>
              <a:t>mac2/10.101.0.2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4269240" y="1800309"/>
            <a:ext cx="172832" cy="207957"/>
          </a:xfrm>
          <a:prstGeom prst="roundRect">
            <a:avLst/>
          </a:prstGeom>
          <a:solidFill>
            <a:schemeClr val="bg2"/>
          </a:solidFill>
          <a:ln w="12700" cmpd="sng">
            <a:solidFill>
              <a:schemeClr val="bg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lIns="45720" rIns="45720" rtlCol="0" anchor="ctr">
            <a:noAutofit/>
          </a:bodyPr>
          <a:lstStyle/>
          <a:p>
            <a:pPr algn="ctr"/>
            <a:r>
              <a:rPr lang="fr-FR" sz="1100" dirty="0" err="1" smtClean="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4973234" y="1793221"/>
            <a:ext cx="172832" cy="207957"/>
          </a:xfrm>
          <a:prstGeom prst="roundRect">
            <a:avLst/>
          </a:prstGeom>
          <a:solidFill>
            <a:schemeClr val="bg2"/>
          </a:solidFill>
          <a:ln w="12700" cmpd="sng">
            <a:solidFill>
              <a:schemeClr val="bg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lIns="45720" rIns="45720" rtlCol="0" anchor="ctr">
            <a:noAutofit/>
          </a:bodyPr>
          <a:lstStyle/>
          <a:p>
            <a:pPr algn="ctr"/>
            <a:r>
              <a:rPr lang="fr-FR" sz="1100" dirty="0" err="1" smtClean="0">
                <a:solidFill>
                  <a:schemeClr val="bg1"/>
                </a:solidFill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9455642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4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/>
              <a:t>Communication </a:t>
            </a:r>
            <a:r>
              <a:rPr lang="fr-FR" b="1"/>
              <a:t>inter</a:t>
            </a:r>
            <a:r>
              <a:rPr lang="fr-FR"/>
              <a:t> subnet et inter leaf switches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58908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/>
              <a:t>Les 2 endpoints sont déjà connus localement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Situation de départ</a:t>
            </a:r>
            <a:endParaRPr lang="fr-FR"/>
          </a:p>
        </p:txBody>
      </p:sp>
      <p:grpSp>
        <p:nvGrpSpPr>
          <p:cNvPr id="5" name="Group 4"/>
          <p:cNvGrpSpPr/>
          <p:nvPr/>
        </p:nvGrpSpPr>
        <p:grpSpPr>
          <a:xfrm>
            <a:off x="3283626" y="1778000"/>
            <a:ext cx="2489370" cy="1400628"/>
            <a:chOff x="3290946" y="1778000"/>
            <a:chExt cx="2489370" cy="1400628"/>
          </a:xfrm>
        </p:grpSpPr>
        <p:sp>
          <p:nvSpPr>
            <p:cNvPr id="6" name="Cloud"/>
            <p:cNvSpPr>
              <a:spLocks noChangeAspect="1" noEditPoints="1" noChangeArrowheads="1"/>
            </p:cNvSpPr>
            <p:nvPr/>
          </p:nvSpPr>
          <p:spPr bwMode="auto">
            <a:xfrm>
              <a:off x="3290946" y="1778000"/>
              <a:ext cx="2489370" cy="1400628"/>
            </a:xfrm>
            <a:custGeom>
              <a:avLst/>
              <a:gdLst>
                <a:gd name="T0" fmla="*/ 312677596 w 21600"/>
                <a:gd name="T1" fmla="*/ 203613264 h 21600"/>
                <a:gd name="T2" fmla="*/ 312677596 w 21600"/>
                <a:gd name="T3" fmla="*/ 203613264 h 21600"/>
                <a:gd name="T4" fmla="*/ 312677596 w 21600"/>
                <a:gd name="T5" fmla="*/ 203613264 h 21600"/>
                <a:gd name="T6" fmla="*/ 312677596 w 21600"/>
                <a:gd name="T7" fmla="*/ 203613264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4 w 21600"/>
                <a:gd name="T13" fmla="*/ 3259 h 21600"/>
                <a:gd name="T14" fmla="*/ 17088 w 21600"/>
                <a:gd name="T15" fmla="*/ 1733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49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2999"/>
                </a:srgbClr>
              </a:outerShdw>
            </a:effectLst>
            <a:extLst/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 flipV="1">
              <a:off x="4240356" y="2023379"/>
              <a:ext cx="0" cy="990703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4921969" y="2023379"/>
              <a:ext cx="0" cy="990703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4240356" y="2023379"/>
              <a:ext cx="681613" cy="990703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 flipV="1">
              <a:off x="4240356" y="2023379"/>
              <a:ext cx="681613" cy="990703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 flipV="1">
              <a:off x="4240356" y="2023379"/>
              <a:ext cx="1374659" cy="990703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 flipV="1">
              <a:off x="4921969" y="2023379"/>
              <a:ext cx="693046" cy="990703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3547310" y="2023379"/>
              <a:ext cx="693046" cy="990703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3547310" y="2023379"/>
              <a:ext cx="1374659" cy="990703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4"/>
          <p:cNvSpPr/>
          <p:nvPr/>
        </p:nvSpPr>
        <p:spPr>
          <a:xfrm>
            <a:off x="3274752" y="1651607"/>
            <a:ext cx="2579855" cy="1548792"/>
          </a:xfrm>
          <a:prstGeom prst="rect">
            <a:avLst/>
          </a:prstGeom>
          <a:solidFill>
            <a:schemeClr val="bg1">
              <a:alpha val="70000"/>
            </a:schemeClr>
          </a:solidFill>
          <a:ln w="12700" cmpd="sng">
            <a:noFill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 err="1" smtClean="0">
              <a:solidFill>
                <a:schemeClr val="bg1"/>
              </a:solidFill>
            </a:endParaRPr>
          </a:p>
        </p:txBody>
      </p:sp>
      <p:cxnSp>
        <p:nvCxnSpPr>
          <p:cNvPr id="17" name="Straight Connector 16"/>
          <p:cNvCxnSpPr>
            <a:stCxn id="18" idx="0"/>
          </p:cNvCxnSpPr>
          <p:nvPr/>
        </p:nvCxnSpPr>
        <p:spPr>
          <a:xfrm flipV="1">
            <a:off x="3539990" y="3278701"/>
            <a:ext cx="0" cy="303007"/>
          </a:xfrm>
          <a:prstGeom prst="line">
            <a:avLst/>
          </a:prstGeom>
          <a:ln w="12700" cmpd="sng">
            <a:solidFill>
              <a:schemeClr val="tx2"/>
            </a:solidFill>
            <a:prstDash val="solid"/>
            <a:headEnd type="non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870" y="3014082"/>
            <a:ext cx="500240" cy="264619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 flipV="1">
            <a:off x="5607695" y="3278701"/>
            <a:ext cx="0" cy="306797"/>
          </a:xfrm>
          <a:prstGeom prst="line">
            <a:avLst/>
          </a:prstGeom>
          <a:ln w="12700" cmpd="sng">
            <a:solidFill>
              <a:schemeClr val="tx2"/>
            </a:solidFill>
            <a:prstDash val="solid"/>
            <a:headEnd type="non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575" y="3014082"/>
            <a:ext cx="500240" cy="26461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916" y="3014082"/>
            <a:ext cx="500240" cy="26461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529" y="3014082"/>
            <a:ext cx="500240" cy="26461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79664" y="765154"/>
            <a:ext cx="570029" cy="32509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355" y="1312802"/>
            <a:ext cx="494524" cy="71057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684" y="1303182"/>
            <a:ext cx="494524" cy="710577"/>
          </a:xfrm>
          <a:prstGeom prst="rect">
            <a:avLst/>
          </a:prstGeom>
        </p:spPr>
      </p:pic>
      <p:sp>
        <p:nvSpPr>
          <p:cNvPr id="33" name="Rounded Rectangle 32"/>
          <p:cNvSpPr/>
          <p:nvPr/>
        </p:nvSpPr>
        <p:spPr>
          <a:xfrm>
            <a:off x="5552715" y="3219631"/>
            <a:ext cx="109959" cy="118140"/>
          </a:xfrm>
          <a:prstGeom prst="roundRect">
            <a:avLst/>
          </a:prstGeom>
          <a:solidFill>
            <a:schemeClr val="bg1"/>
          </a:solidFill>
          <a:ln w="3175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fr-FR" sz="700" dirty="0" smtClean="0"/>
              <a:t>11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3481696" y="3219631"/>
            <a:ext cx="109959" cy="118140"/>
          </a:xfrm>
          <a:prstGeom prst="roundRect">
            <a:avLst/>
          </a:prstGeom>
          <a:solidFill>
            <a:schemeClr val="bg1"/>
          </a:solidFill>
          <a:ln w="3175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fr-FR" sz="700" dirty="0" smtClean="0"/>
              <a:t>12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74752" y="3578374"/>
            <a:ext cx="528542" cy="26427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46142" y="3578374"/>
            <a:ext cx="540002" cy="270001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3158951" y="3789048"/>
            <a:ext cx="76014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"/>
              <a:t>mac1/10.101.0.1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236071" y="3789048"/>
            <a:ext cx="76014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"/>
              <a:t>mac2/10.102.0.1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165582" y="2497225"/>
            <a:ext cx="2885590" cy="562429"/>
          </a:xfrm>
          <a:prstGeom prst="roundRect">
            <a:avLst/>
          </a:prstGeom>
          <a:solidFill>
            <a:srgbClr val="BC9024"/>
          </a:solidFill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36000" tIns="36000" rIns="36000" bIns="36000" rtlCol="0" anchor="t"/>
          <a:lstStyle/>
          <a:p>
            <a:r>
              <a:rPr lang="fr-FR" sz="1000" dirty="0">
                <a:solidFill>
                  <a:schemeClr val="bg1"/>
                </a:solidFill>
              </a:rPr>
              <a:t>BD 10101 – macR* – 10.101.0.254/24</a:t>
            </a:r>
          </a:p>
          <a:p>
            <a:r>
              <a:rPr lang="fr-FR" sz="1000" dirty="0">
                <a:solidFill>
                  <a:schemeClr val="bg1"/>
                </a:solidFill>
              </a:rPr>
              <a:t>  </a:t>
            </a:r>
            <a:r>
              <a:rPr lang="fr-FR" sz="1000" dirty="0" smtClean="0">
                <a:solidFill>
                  <a:schemeClr val="bg1"/>
                </a:solidFill>
              </a:rPr>
              <a:t>vlan101 + e1/12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6092829" y="2497225"/>
            <a:ext cx="2885590" cy="562429"/>
          </a:xfrm>
          <a:prstGeom prst="roundRect">
            <a:avLst/>
          </a:prstGeom>
          <a:solidFill>
            <a:srgbClr val="BC9024"/>
          </a:solidFill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36000" tIns="36000" rIns="36000" bIns="36000" rtlCol="0" anchor="t"/>
          <a:lstStyle/>
          <a:p>
            <a:r>
              <a:rPr lang="fr-FR" sz="1000" dirty="0">
                <a:solidFill>
                  <a:schemeClr val="bg1"/>
                </a:solidFill>
              </a:rPr>
              <a:t>BD 10102 – macR* – 10.102.0.254/24</a:t>
            </a:r>
          </a:p>
          <a:p>
            <a:r>
              <a:rPr lang="fr-FR" sz="1000" dirty="0">
                <a:solidFill>
                  <a:schemeClr val="bg1"/>
                </a:solidFill>
              </a:rPr>
              <a:t> </a:t>
            </a:r>
            <a:r>
              <a:rPr lang="fr-FR" sz="1000" dirty="0" smtClean="0">
                <a:solidFill>
                  <a:schemeClr val="bg1"/>
                </a:solidFill>
              </a:rPr>
              <a:t> vlan102 + e1/11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165582" y="2054515"/>
            <a:ext cx="2885590" cy="384146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36000" tIns="36000" rIns="36000" bIns="36000" rtlCol="0" anchor="t"/>
          <a:lstStyle/>
          <a:p>
            <a:r>
              <a:rPr lang="fr-FR" sz="1000" dirty="0">
                <a:solidFill>
                  <a:schemeClr val="bg1"/>
                </a:solidFill>
              </a:rPr>
              <a:t>VRF Tenant:VRF</a:t>
            </a:r>
          </a:p>
          <a:p>
            <a:r>
              <a:rPr lang="fr-FR" sz="1000" dirty="0">
                <a:solidFill>
                  <a:schemeClr val="bg1"/>
                </a:solidFill>
              </a:rPr>
              <a:t>  VNID 10000 – BD 10101</a:t>
            </a:r>
            <a:endParaRPr lang="fr-FR" sz="1000" dirty="0" smtClean="0">
              <a:solidFill>
                <a:schemeClr val="bg1"/>
              </a:solidFill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6092829" y="2054515"/>
            <a:ext cx="2885590" cy="384146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36000" tIns="36000" rIns="36000" bIns="36000" rtlCol="0" anchor="t"/>
          <a:lstStyle/>
          <a:p>
            <a:r>
              <a:rPr lang="fr-FR" sz="1000" dirty="0">
                <a:solidFill>
                  <a:schemeClr val="bg1"/>
                </a:solidFill>
              </a:rPr>
              <a:t>VRF Tenant:VRF</a:t>
            </a:r>
          </a:p>
          <a:p>
            <a:r>
              <a:rPr lang="fr-FR" sz="1000" dirty="0">
                <a:solidFill>
                  <a:schemeClr val="bg1"/>
                </a:solidFill>
              </a:rPr>
              <a:t>  VNID 10000 – BD 10102</a:t>
            </a:r>
            <a:endParaRPr lang="fr-FR" sz="1000" dirty="0" smtClean="0">
              <a:solidFill>
                <a:schemeClr val="bg1"/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165582" y="3118219"/>
            <a:ext cx="2885590" cy="562429"/>
          </a:xfrm>
          <a:prstGeom prst="roundRect">
            <a:avLst/>
          </a:prstGeom>
          <a:solidFill>
            <a:schemeClr val="tx2"/>
          </a:solidFill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36000" tIns="36000" rIns="36000" bIns="36000" rtlCol="0" anchor="t"/>
          <a:lstStyle/>
          <a:p>
            <a:r>
              <a:rPr lang="fr-FR" sz="1000" dirty="0" smtClean="0">
                <a:solidFill>
                  <a:schemeClr val="bg1"/>
                </a:solidFill>
              </a:rPr>
              <a:t>mac1/10.101.0.1 – e1/12 – vlan101</a:t>
            </a:r>
          </a:p>
          <a:p>
            <a:endParaRPr lang="fr-FR" sz="1000" dirty="0">
              <a:solidFill>
                <a:schemeClr val="bg1"/>
              </a:solidFill>
            </a:endParaRPr>
          </a:p>
          <a:p>
            <a:r>
              <a:rPr lang="fr-FR" sz="1000" dirty="0" smtClean="0">
                <a:solidFill>
                  <a:schemeClr val="bg1"/>
                </a:solidFill>
              </a:rPr>
              <a:t>catch all : S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6092829" y="3118219"/>
            <a:ext cx="2885590" cy="562429"/>
          </a:xfrm>
          <a:prstGeom prst="roundRect">
            <a:avLst/>
          </a:prstGeom>
          <a:solidFill>
            <a:schemeClr val="tx2"/>
          </a:solidFill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36000" tIns="36000" rIns="36000" bIns="36000" rtlCol="0" anchor="t"/>
          <a:lstStyle/>
          <a:p>
            <a:r>
              <a:rPr lang="fr-FR" sz="1000" dirty="0" smtClean="0">
                <a:solidFill>
                  <a:schemeClr val="bg1"/>
                </a:solidFill>
              </a:rPr>
              <a:t>mac2/10.102.0.1 – e1/11 – vlan102</a:t>
            </a:r>
          </a:p>
          <a:p>
            <a:endParaRPr lang="fr-FR" sz="1000" dirty="0">
              <a:solidFill>
                <a:schemeClr val="bg1"/>
              </a:solidFill>
            </a:endParaRPr>
          </a:p>
          <a:p>
            <a:r>
              <a:rPr lang="fr-FR" sz="1000" dirty="0">
                <a:solidFill>
                  <a:schemeClr val="bg1"/>
                </a:solidFill>
              </a:rPr>
              <a:t>catch all : S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25120" y="3968158"/>
            <a:ext cx="87767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* Par défaut, c’est la même macR qui est utilisée sur tous les switches, quel que soit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>le BD (00:22:BD:F8:19:FF). Comportement modifiable.</a:t>
            </a:r>
            <a:endParaRPr lang="fr-FR" dirty="0" smtClean="0"/>
          </a:p>
        </p:txBody>
      </p:sp>
      <p:sp>
        <p:nvSpPr>
          <p:cNvPr id="49" name="Rounded Rectangle 48"/>
          <p:cNvSpPr/>
          <p:nvPr/>
        </p:nvSpPr>
        <p:spPr>
          <a:xfrm>
            <a:off x="3260368" y="1200458"/>
            <a:ext cx="2623264" cy="562429"/>
          </a:xfrm>
          <a:prstGeom prst="roundRect">
            <a:avLst/>
          </a:prstGeom>
          <a:solidFill>
            <a:schemeClr val="tx2"/>
          </a:solidFill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36000" tIns="36000" rIns="36000" bIns="36000" rtlCol="0" anchor="t"/>
          <a:lstStyle/>
          <a:p>
            <a:r>
              <a:rPr lang="fr-FR" sz="1000" dirty="0" smtClean="0">
                <a:solidFill>
                  <a:schemeClr val="bg1"/>
                </a:solidFill>
              </a:rPr>
              <a:t>mac1/10.101.0.1 – Leaf-A – BD 10101</a:t>
            </a:r>
          </a:p>
          <a:p>
            <a:r>
              <a:rPr lang="fr-FR" sz="1000" dirty="0">
                <a:solidFill>
                  <a:schemeClr val="bg1"/>
                </a:solidFill>
              </a:rPr>
              <a:t>mac2/10.102.0.1 – Leaf-D – BD 10102</a:t>
            </a:r>
            <a:endParaRPr lang="fr-FR" sz="1000" dirty="0" smtClean="0">
              <a:solidFill>
                <a:schemeClr val="bg1"/>
              </a:solidFill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3260368" y="752187"/>
            <a:ext cx="2623264" cy="384146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36000" tIns="36000" rIns="36000" bIns="36000" rtlCol="0" anchor="t"/>
          <a:lstStyle/>
          <a:p>
            <a:r>
              <a:rPr lang="fr-FR" sz="1000" dirty="0">
                <a:solidFill>
                  <a:schemeClr val="bg1"/>
                </a:solidFill>
              </a:rPr>
              <a:t>VRF Tenant:VRF</a:t>
            </a:r>
          </a:p>
          <a:p>
            <a:r>
              <a:rPr lang="fr-FR" sz="1000" dirty="0">
                <a:solidFill>
                  <a:schemeClr val="bg1"/>
                </a:solidFill>
              </a:rPr>
              <a:t>  VNID 10000 – BD 10101 et 10102</a:t>
            </a:r>
            <a:endParaRPr lang="fr-FR" sz="1000" dirty="0" smtClean="0">
              <a:solidFill>
                <a:schemeClr val="bg1"/>
              </a:solidFill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4269240" y="1800309"/>
            <a:ext cx="172832" cy="207957"/>
          </a:xfrm>
          <a:prstGeom prst="roundRect">
            <a:avLst/>
          </a:prstGeom>
          <a:solidFill>
            <a:schemeClr val="bg2"/>
          </a:solidFill>
          <a:ln w="12700" cmpd="sng">
            <a:solidFill>
              <a:schemeClr val="bg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lIns="45720" rIns="45720" rtlCol="0" anchor="ctr">
            <a:noAutofit/>
          </a:bodyPr>
          <a:lstStyle/>
          <a:p>
            <a:pPr algn="ctr"/>
            <a:r>
              <a:rPr lang="fr-FR" sz="1100" dirty="0" err="1" smtClean="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4973234" y="1793221"/>
            <a:ext cx="172832" cy="207957"/>
          </a:xfrm>
          <a:prstGeom prst="roundRect">
            <a:avLst/>
          </a:prstGeom>
          <a:solidFill>
            <a:schemeClr val="bg2"/>
          </a:solidFill>
          <a:ln w="12700" cmpd="sng">
            <a:solidFill>
              <a:schemeClr val="bg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lIns="45720" rIns="45720" rtlCol="0" anchor="ctr">
            <a:noAutofit/>
          </a:bodyPr>
          <a:lstStyle/>
          <a:p>
            <a:pPr algn="ctr"/>
            <a:r>
              <a:rPr lang="fr-FR" sz="1100" dirty="0" err="1" smtClean="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165582" y="1440609"/>
            <a:ext cx="2885590" cy="555342"/>
          </a:xfrm>
          <a:prstGeom prst="roundRect">
            <a:avLst/>
          </a:prstGeom>
          <a:solidFill>
            <a:schemeClr val="bg2"/>
          </a:solidFill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36000" tIns="36000" rIns="36000" bIns="36000" rtlCol="0" anchor="t"/>
          <a:lstStyle/>
          <a:p>
            <a:r>
              <a:rPr lang="fr-FR" sz="1000" dirty="0">
                <a:solidFill>
                  <a:schemeClr val="bg1"/>
                </a:solidFill>
              </a:rPr>
              <a:t>Routing Table Tenant:VRF</a:t>
            </a:r>
          </a:p>
          <a:p>
            <a:r>
              <a:rPr lang="fr-FR" sz="1000" dirty="0">
                <a:solidFill>
                  <a:schemeClr val="bg1"/>
                </a:solidFill>
              </a:rPr>
              <a:t>  10.101.0.0/24 – Directly Connected</a:t>
            </a:r>
          </a:p>
          <a:p>
            <a:r>
              <a:rPr lang="fr-FR" sz="1000" dirty="0">
                <a:solidFill>
                  <a:schemeClr val="bg1"/>
                </a:solidFill>
              </a:rPr>
              <a:t>  10.102.0.0/24 – Next Hop S</a:t>
            </a:r>
            <a:endParaRPr lang="fr-FR" sz="1000" dirty="0" smtClean="0">
              <a:solidFill>
                <a:schemeClr val="bg1"/>
              </a:solidFill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6092829" y="1440609"/>
            <a:ext cx="2885590" cy="555342"/>
          </a:xfrm>
          <a:prstGeom prst="roundRect">
            <a:avLst/>
          </a:prstGeom>
          <a:solidFill>
            <a:schemeClr val="bg2"/>
          </a:solidFill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36000" tIns="36000" rIns="36000" bIns="36000" rtlCol="0" anchor="t"/>
          <a:lstStyle/>
          <a:p>
            <a:r>
              <a:rPr lang="fr-FR" sz="1000" dirty="0">
                <a:solidFill>
                  <a:schemeClr val="bg1"/>
                </a:solidFill>
              </a:rPr>
              <a:t>Routing Table Tenant:VRF</a:t>
            </a:r>
          </a:p>
          <a:p>
            <a:r>
              <a:rPr lang="fr-FR" sz="1000" dirty="0">
                <a:solidFill>
                  <a:schemeClr val="bg1"/>
                </a:solidFill>
              </a:rPr>
              <a:t>  10.101.0.0/24 – Next Hop S</a:t>
            </a:r>
          </a:p>
          <a:p>
            <a:r>
              <a:rPr lang="fr-FR" sz="1000" dirty="0">
                <a:solidFill>
                  <a:schemeClr val="bg1"/>
                </a:solidFill>
              </a:rPr>
              <a:t>  10.102.0.0/24 – Directly Connected</a:t>
            </a:r>
            <a:endParaRPr lang="fr-FR" sz="1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0894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/>
              <a:t>Le leaf répond localement aux requêtes ARP pour IPDG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Pervasive IP </a:t>
            </a:r>
            <a:endParaRPr lang="fr-FR"/>
          </a:p>
        </p:txBody>
      </p:sp>
      <p:grpSp>
        <p:nvGrpSpPr>
          <p:cNvPr id="5" name="Group 4"/>
          <p:cNvGrpSpPr/>
          <p:nvPr/>
        </p:nvGrpSpPr>
        <p:grpSpPr>
          <a:xfrm>
            <a:off x="3283626" y="1778000"/>
            <a:ext cx="2489370" cy="1400628"/>
            <a:chOff x="3290946" y="1778000"/>
            <a:chExt cx="2489370" cy="1400628"/>
          </a:xfrm>
        </p:grpSpPr>
        <p:sp>
          <p:nvSpPr>
            <p:cNvPr id="6" name="Cloud"/>
            <p:cNvSpPr>
              <a:spLocks noChangeAspect="1" noEditPoints="1" noChangeArrowheads="1"/>
            </p:cNvSpPr>
            <p:nvPr/>
          </p:nvSpPr>
          <p:spPr bwMode="auto">
            <a:xfrm>
              <a:off x="3290946" y="1778000"/>
              <a:ext cx="2489370" cy="1400628"/>
            </a:xfrm>
            <a:custGeom>
              <a:avLst/>
              <a:gdLst>
                <a:gd name="T0" fmla="*/ 312677596 w 21600"/>
                <a:gd name="T1" fmla="*/ 203613264 h 21600"/>
                <a:gd name="T2" fmla="*/ 312677596 w 21600"/>
                <a:gd name="T3" fmla="*/ 203613264 h 21600"/>
                <a:gd name="T4" fmla="*/ 312677596 w 21600"/>
                <a:gd name="T5" fmla="*/ 203613264 h 21600"/>
                <a:gd name="T6" fmla="*/ 312677596 w 21600"/>
                <a:gd name="T7" fmla="*/ 203613264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4 w 21600"/>
                <a:gd name="T13" fmla="*/ 3259 h 21600"/>
                <a:gd name="T14" fmla="*/ 17088 w 21600"/>
                <a:gd name="T15" fmla="*/ 1733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49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2999"/>
                </a:srgbClr>
              </a:outerShdw>
            </a:effectLst>
            <a:extLst/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 flipV="1">
              <a:off x="4240356" y="2023379"/>
              <a:ext cx="0" cy="990703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4921969" y="2023379"/>
              <a:ext cx="0" cy="990703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4240356" y="2023379"/>
              <a:ext cx="681613" cy="990703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 flipV="1">
              <a:off x="4240356" y="2023379"/>
              <a:ext cx="681613" cy="990703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 flipV="1">
              <a:off x="4240356" y="2023379"/>
              <a:ext cx="1374659" cy="990703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 flipV="1">
              <a:off x="4921969" y="2023379"/>
              <a:ext cx="693046" cy="990703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3547310" y="2023379"/>
              <a:ext cx="693046" cy="990703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3547310" y="2023379"/>
              <a:ext cx="1374659" cy="990703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4"/>
          <p:cNvSpPr/>
          <p:nvPr/>
        </p:nvSpPr>
        <p:spPr>
          <a:xfrm>
            <a:off x="3274752" y="1651607"/>
            <a:ext cx="2579855" cy="1548792"/>
          </a:xfrm>
          <a:prstGeom prst="rect">
            <a:avLst/>
          </a:prstGeom>
          <a:solidFill>
            <a:schemeClr val="bg1">
              <a:alpha val="70000"/>
            </a:schemeClr>
          </a:solidFill>
          <a:ln w="12700" cmpd="sng">
            <a:noFill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 err="1" smtClean="0">
              <a:solidFill>
                <a:schemeClr val="bg1"/>
              </a:solidFill>
            </a:endParaRPr>
          </a:p>
        </p:txBody>
      </p:sp>
      <p:cxnSp>
        <p:nvCxnSpPr>
          <p:cNvPr id="17" name="Straight Connector 16"/>
          <p:cNvCxnSpPr>
            <a:stCxn id="18" idx="0"/>
          </p:cNvCxnSpPr>
          <p:nvPr/>
        </p:nvCxnSpPr>
        <p:spPr>
          <a:xfrm flipV="1">
            <a:off x="3539990" y="3278701"/>
            <a:ext cx="0" cy="303007"/>
          </a:xfrm>
          <a:prstGeom prst="line">
            <a:avLst/>
          </a:prstGeom>
          <a:ln w="12700" cmpd="sng">
            <a:solidFill>
              <a:schemeClr val="tx2"/>
            </a:solidFill>
            <a:prstDash val="solid"/>
            <a:headEnd type="non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870" y="3014082"/>
            <a:ext cx="500240" cy="264619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 flipV="1">
            <a:off x="5607695" y="3278701"/>
            <a:ext cx="0" cy="306797"/>
          </a:xfrm>
          <a:prstGeom prst="line">
            <a:avLst/>
          </a:prstGeom>
          <a:ln w="12700" cmpd="sng">
            <a:solidFill>
              <a:schemeClr val="tx2"/>
            </a:solidFill>
            <a:prstDash val="solid"/>
            <a:headEnd type="non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575" y="3014082"/>
            <a:ext cx="500240" cy="26461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916" y="3014082"/>
            <a:ext cx="500240" cy="26461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529" y="3014082"/>
            <a:ext cx="500240" cy="26461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79664" y="765154"/>
            <a:ext cx="570029" cy="32509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355" y="1312802"/>
            <a:ext cx="494524" cy="71057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684" y="1303182"/>
            <a:ext cx="494524" cy="710577"/>
          </a:xfrm>
          <a:prstGeom prst="rect">
            <a:avLst/>
          </a:prstGeom>
        </p:spPr>
      </p:pic>
      <p:sp>
        <p:nvSpPr>
          <p:cNvPr id="33" name="Rounded Rectangle 32"/>
          <p:cNvSpPr/>
          <p:nvPr/>
        </p:nvSpPr>
        <p:spPr>
          <a:xfrm>
            <a:off x="5552715" y="3219631"/>
            <a:ext cx="109959" cy="118140"/>
          </a:xfrm>
          <a:prstGeom prst="roundRect">
            <a:avLst/>
          </a:prstGeom>
          <a:solidFill>
            <a:schemeClr val="bg1"/>
          </a:solidFill>
          <a:ln w="3175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fr-FR" sz="700" dirty="0" smtClean="0"/>
              <a:t>11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3481696" y="3219631"/>
            <a:ext cx="109959" cy="118140"/>
          </a:xfrm>
          <a:prstGeom prst="roundRect">
            <a:avLst/>
          </a:prstGeom>
          <a:solidFill>
            <a:schemeClr val="bg1"/>
          </a:solidFill>
          <a:ln w="3175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fr-FR" sz="700" dirty="0" smtClean="0"/>
              <a:t>12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74752" y="3578374"/>
            <a:ext cx="528542" cy="26427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46142" y="3578374"/>
            <a:ext cx="540002" cy="270001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3158951" y="3789048"/>
            <a:ext cx="76014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"/>
              <a:t>mac1/10.101.0.1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236071" y="3789048"/>
            <a:ext cx="76014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"/>
              <a:t>mac2/10.102.0.1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25120" y="4217937"/>
            <a:ext cx="8105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Server-1 envoie une requête ARP pour connaitre l’adresse mac de son IPDG.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3605373" y="3347408"/>
            <a:ext cx="568796" cy="207217"/>
          </a:xfrm>
          <a:prstGeom prst="roundRect">
            <a:avLst/>
          </a:prstGeom>
          <a:solidFill>
            <a:schemeClr val="tx2"/>
          </a:solidFill>
          <a:ln w="12700" cmpd="sng">
            <a:solidFill>
              <a:schemeClr val="bg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45720" rIns="45720" rtlCol="0" anchor="ctr"/>
          <a:lstStyle/>
          <a:p>
            <a:pPr algn="ctr"/>
            <a:r>
              <a:rPr lang="fr-FR" sz="600" dirty="0" err="1" smtClean="0">
                <a:solidFill>
                  <a:schemeClr val="bg1"/>
                </a:solidFill>
              </a:rPr>
              <a:t>arp request 10.101.0.254</a:t>
            </a:r>
          </a:p>
        </p:txBody>
      </p:sp>
      <p:cxnSp>
        <p:nvCxnSpPr>
          <p:cNvPr id="47" name="Straight Connector 46"/>
          <p:cNvCxnSpPr/>
          <p:nvPr/>
        </p:nvCxnSpPr>
        <p:spPr>
          <a:xfrm flipH="1" flipV="1">
            <a:off x="3536676" y="3337771"/>
            <a:ext cx="3314" cy="243937"/>
          </a:xfrm>
          <a:prstGeom prst="line">
            <a:avLst/>
          </a:prstGeom>
          <a:ln w="38100" cmpd="sng">
            <a:solidFill>
              <a:schemeClr val="tx2"/>
            </a:solidFill>
            <a:prstDash val="solid"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Rounded Rectangle 53"/>
          <p:cNvSpPr/>
          <p:nvPr/>
        </p:nvSpPr>
        <p:spPr>
          <a:xfrm>
            <a:off x="3260368" y="1200458"/>
            <a:ext cx="2623264" cy="562429"/>
          </a:xfrm>
          <a:prstGeom prst="roundRect">
            <a:avLst/>
          </a:prstGeom>
          <a:solidFill>
            <a:schemeClr val="tx2"/>
          </a:solidFill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36000" tIns="36000" rIns="36000" bIns="36000" rtlCol="0" anchor="t"/>
          <a:lstStyle/>
          <a:p>
            <a:r>
              <a:rPr lang="fr-FR" sz="1000" dirty="0" smtClean="0">
                <a:solidFill>
                  <a:schemeClr val="bg1"/>
                </a:solidFill>
              </a:rPr>
              <a:t>mac1/10.101.0.1 – Leaf-A – BD 10101</a:t>
            </a:r>
          </a:p>
          <a:p>
            <a:r>
              <a:rPr lang="fr-FR" sz="1000" dirty="0">
                <a:solidFill>
                  <a:schemeClr val="bg1"/>
                </a:solidFill>
              </a:rPr>
              <a:t>mac2/10.102.0.1 – Leaf-D – BD 10102</a:t>
            </a:r>
            <a:endParaRPr lang="fr-FR" sz="1000" dirty="0" smtClean="0">
              <a:solidFill>
                <a:schemeClr val="bg1"/>
              </a:solidFill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3260368" y="752187"/>
            <a:ext cx="2623264" cy="384146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36000" tIns="36000" rIns="36000" bIns="36000" rtlCol="0" anchor="t"/>
          <a:lstStyle/>
          <a:p>
            <a:r>
              <a:rPr lang="fr-FR" sz="1000" dirty="0">
                <a:solidFill>
                  <a:schemeClr val="bg1"/>
                </a:solidFill>
              </a:rPr>
              <a:t>VRF Tenant:VRF</a:t>
            </a:r>
          </a:p>
          <a:p>
            <a:r>
              <a:rPr lang="fr-FR" sz="1000" dirty="0">
                <a:solidFill>
                  <a:schemeClr val="bg1"/>
                </a:solidFill>
              </a:rPr>
              <a:t>  VNID 10000 – BD 10101 et 10102</a:t>
            </a:r>
            <a:endParaRPr lang="fr-FR" sz="1000" dirty="0" smtClean="0">
              <a:solidFill>
                <a:schemeClr val="bg1"/>
              </a:solidFill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165582" y="2497225"/>
            <a:ext cx="2885590" cy="562429"/>
          </a:xfrm>
          <a:prstGeom prst="roundRect">
            <a:avLst/>
          </a:prstGeom>
          <a:solidFill>
            <a:srgbClr val="BC9024"/>
          </a:solidFill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36000" tIns="36000" rIns="36000" bIns="36000" rtlCol="0" anchor="t"/>
          <a:lstStyle/>
          <a:p>
            <a:r>
              <a:rPr lang="fr-FR" sz="1000" dirty="0">
                <a:solidFill>
                  <a:schemeClr val="bg1"/>
                </a:solidFill>
              </a:rPr>
              <a:t>BD 10101 – macR – 10.101.0.254/24</a:t>
            </a:r>
          </a:p>
          <a:p>
            <a:r>
              <a:rPr lang="fr-FR" sz="1000" dirty="0">
                <a:solidFill>
                  <a:schemeClr val="bg1"/>
                </a:solidFill>
              </a:rPr>
              <a:t>  </a:t>
            </a:r>
            <a:r>
              <a:rPr lang="fr-FR" sz="1000" dirty="0" smtClean="0">
                <a:solidFill>
                  <a:schemeClr val="bg1"/>
                </a:solidFill>
              </a:rPr>
              <a:t>vlan101 + e1/12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6092829" y="2497225"/>
            <a:ext cx="2885590" cy="562429"/>
          </a:xfrm>
          <a:prstGeom prst="roundRect">
            <a:avLst/>
          </a:prstGeom>
          <a:solidFill>
            <a:srgbClr val="BC9024"/>
          </a:solidFill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36000" tIns="36000" rIns="36000" bIns="36000" rtlCol="0" anchor="t"/>
          <a:lstStyle/>
          <a:p>
            <a:r>
              <a:rPr lang="fr-FR" sz="1000" dirty="0">
                <a:solidFill>
                  <a:schemeClr val="bg1"/>
                </a:solidFill>
              </a:rPr>
              <a:t>BD 10102 – macR – 10.102.0.254/24</a:t>
            </a:r>
          </a:p>
          <a:p>
            <a:r>
              <a:rPr lang="fr-FR" sz="1000" dirty="0">
                <a:solidFill>
                  <a:schemeClr val="bg1"/>
                </a:solidFill>
              </a:rPr>
              <a:t> </a:t>
            </a:r>
            <a:r>
              <a:rPr lang="fr-FR" sz="1000" dirty="0" smtClean="0">
                <a:solidFill>
                  <a:schemeClr val="bg1"/>
                </a:solidFill>
              </a:rPr>
              <a:t> vlan102 + e1/11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165582" y="3118219"/>
            <a:ext cx="2885590" cy="562429"/>
          </a:xfrm>
          <a:prstGeom prst="roundRect">
            <a:avLst/>
          </a:prstGeom>
          <a:solidFill>
            <a:schemeClr val="tx2"/>
          </a:solidFill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36000" tIns="36000" rIns="36000" bIns="36000" rtlCol="0" anchor="t"/>
          <a:lstStyle/>
          <a:p>
            <a:r>
              <a:rPr lang="fr-FR" sz="1000" dirty="0" smtClean="0">
                <a:solidFill>
                  <a:schemeClr val="bg1"/>
                </a:solidFill>
              </a:rPr>
              <a:t>mac1/10.101.0.1 – e1/12 – vlan101</a:t>
            </a:r>
          </a:p>
          <a:p>
            <a:endParaRPr lang="fr-FR" sz="1000" dirty="0">
              <a:solidFill>
                <a:schemeClr val="bg1"/>
              </a:solidFill>
            </a:endParaRPr>
          </a:p>
          <a:p>
            <a:r>
              <a:rPr lang="fr-FR" sz="1000" dirty="0" smtClean="0">
                <a:solidFill>
                  <a:schemeClr val="bg1"/>
                </a:solidFill>
              </a:rPr>
              <a:t>catch all : S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6092829" y="3118219"/>
            <a:ext cx="2885590" cy="562429"/>
          </a:xfrm>
          <a:prstGeom prst="roundRect">
            <a:avLst/>
          </a:prstGeom>
          <a:solidFill>
            <a:schemeClr val="tx2"/>
          </a:solidFill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36000" tIns="36000" rIns="36000" bIns="36000" rtlCol="0" anchor="t"/>
          <a:lstStyle/>
          <a:p>
            <a:r>
              <a:rPr lang="fr-FR" sz="1000" dirty="0" smtClean="0">
                <a:solidFill>
                  <a:schemeClr val="bg1"/>
                </a:solidFill>
              </a:rPr>
              <a:t>mac2/10.102.0.1 – e1/11 – vlan102</a:t>
            </a:r>
          </a:p>
          <a:p>
            <a:endParaRPr lang="fr-FR" sz="1000" dirty="0">
              <a:solidFill>
                <a:schemeClr val="bg1"/>
              </a:solidFill>
            </a:endParaRPr>
          </a:p>
          <a:p>
            <a:r>
              <a:rPr lang="fr-FR" sz="1000" dirty="0">
                <a:solidFill>
                  <a:schemeClr val="bg1"/>
                </a:solidFill>
              </a:rPr>
              <a:t>catch all : S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165582" y="1440609"/>
            <a:ext cx="2885590" cy="555342"/>
          </a:xfrm>
          <a:prstGeom prst="roundRect">
            <a:avLst/>
          </a:prstGeom>
          <a:solidFill>
            <a:schemeClr val="bg2"/>
          </a:solidFill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36000" tIns="36000" rIns="36000" bIns="36000" rtlCol="0" anchor="t"/>
          <a:lstStyle/>
          <a:p>
            <a:r>
              <a:rPr lang="fr-FR" sz="1000" dirty="0">
                <a:solidFill>
                  <a:schemeClr val="bg1"/>
                </a:solidFill>
              </a:rPr>
              <a:t>Routing Table Tenant:VRF</a:t>
            </a:r>
          </a:p>
          <a:p>
            <a:r>
              <a:rPr lang="fr-FR" sz="1000" dirty="0">
                <a:solidFill>
                  <a:schemeClr val="bg1"/>
                </a:solidFill>
              </a:rPr>
              <a:t>  10.101.0.0/24 – Directly Connected</a:t>
            </a:r>
          </a:p>
          <a:p>
            <a:r>
              <a:rPr lang="fr-FR" sz="1000" dirty="0">
                <a:solidFill>
                  <a:schemeClr val="bg1"/>
                </a:solidFill>
              </a:rPr>
              <a:t>  10.102.0.0/24 – Next Hop S</a:t>
            </a:r>
            <a:endParaRPr lang="fr-FR" sz="1000" dirty="0" smtClean="0">
              <a:solidFill>
                <a:schemeClr val="bg1"/>
              </a:solidFill>
            </a:endParaRPr>
          </a:p>
        </p:txBody>
      </p:sp>
      <p:sp>
        <p:nvSpPr>
          <p:cNvPr id="73" name="Rounded Rectangle 72"/>
          <p:cNvSpPr/>
          <p:nvPr/>
        </p:nvSpPr>
        <p:spPr>
          <a:xfrm>
            <a:off x="6092829" y="1440609"/>
            <a:ext cx="2885590" cy="555342"/>
          </a:xfrm>
          <a:prstGeom prst="roundRect">
            <a:avLst/>
          </a:prstGeom>
          <a:solidFill>
            <a:schemeClr val="bg2"/>
          </a:solidFill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36000" tIns="36000" rIns="36000" bIns="36000" rtlCol="0" anchor="t"/>
          <a:lstStyle/>
          <a:p>
            <a:r>
              <a:rPr lang="fr-FR" sz="1000" dirty="0">
                <a:solidFill>
                  <a:schemeClr val="bg1"/>
                </a:solidFill>
              </a:rPr>
              <a:t>Routing Table Tenant:VRF</a:t>
            </a:r>
          </a:p>
          <a:p>
            <a:r>
              <a:rPr lang="fr-FR" sz="1000" dirty="0">
                <a:solidFill>
                  <a:schemeClr val="bg1"/>
                </a:solidFill>
              </a:rPr>
              <a:t>  10.101.0.0/24 – Next Hop S</a:t>
            </a:r>
          </a:p>
          <a:p>
            <a:r>
              <a:rPr lang="fr-FR" sz="1000" dirty="0">
                <a:solidFill>
                  <a:schemeClr val="bg1"/>
                </a:solidFill>
              </a:rPr>
              <a:t>  10.102.0.0/24 – Directly Connected</a:t>
            </a:r>
            <a:endParaRPr lang="fr-FR" sz="1000" dirty="0" smtClean="0">
              <a:solidFill>
                <a:schemeClr val="bg1"/>
              </a:solidFill>
            </a:endParaRPr>
          </a:p>
        </p:txBody>
      </p:sp>
      <p:sp>
        <p:nvSpPr>
          <p:cNvPr id="74" name="Rounded Rectangle 73"/>
          <p:cNvSpPr/>
          <p:nvPr/>
        </p:nvSpPr>
        <p:spPr>
          <a:xfrm>
            <a:off x="4269240" y="1800309"/>
            <a:ext cx="172832" cy="207957"/>
          </a:xfrm>
          <a:prstGeom prst="roundRect">
            <a:avLst/>
          </a:prstGeom>
          <a:solidFill>
            <a:schemeClr val="bg2"/>
          </a:solidFill>
          <a:ln w="12700" cmpd="sng">
            <a:solidFill>
              <a:schemeClr val="bg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lIns="45720" rIns="45720" rtlCol="0" anchor="ctr">
            <a:noAutofit/>
          </a:bodyPr>
          <a:lstStyle/>
          <a:p>
            <a:pPr algn="ctr"/>
            <a:r>
              <a:rPr lang="fr-FR" sz="1100" dirty="0" err="1" smtClean="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75" name="Rounded Rectangle 74"/>
          <p:cNvSpPr/>
          <p:nvPr/>
        </p:nvSpPr>
        <p:spPr>
          <a:xfrm>
            <a:off x="4973234" y="1793221"/>
            <a:ext cx="172832" cy="207957"/>
          </a:xfrm>
          <a:prstGeom prst="roundRect">
            <a:avLst/>
          </a:prstGeom>
          <a:solidFill>
            <a:schemeClr val="bg2"/>
          </a:solidFill>
          <a:ln w="12700" cmpd="sng">
            <a:solidFill>
              <a:schemeClr val="bg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lIns="45720" rIns="45720" rtlCol="0" anchor="ctr">
            <a:noAutofit/>
          </a:bodyPr>
          <a:lstStyle/>
          <a:p>
            <a:pPr algn="ctr"/>
            <a:r>
              <a:rPr lang="fr-FR" sz="1100" dirty="0" err="1" smtClean="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165582" y="2054515"/>
            <a:ext cx="2885590" cy="384146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36000" tIns="36000" rIns="36000" bIns="36000" rtlCol="0" anchor="t"/>
          <a:lstStyle/>
          <a:p>
            <a:r>
              <a:rPr lang="fr-FR" sz="1000" dirty="0">
                <a:solidFill>
                  <a:schemeClr val="bg1"/>
                </a:solidFill>
              </a:rPr>
              <a:t>VRF Tenant:VRF</a:t>
            </a:r>
          </a:p>
          <a:p>
            <a:r>
              <a:rPr lang="fr-FR" sz="1000" dirty="0">
                <a:solidFill>
                  <a:schemeClr val="bg1"/>
                </a:solidFill>
              </a:rPr>
              <a:t>  VNID 10000 – BD 10101</a:t>
            </a:r>
            <a:endParaRPr lang="fr-FR" sz="1000" dirty="0" smtClean="0">
              <a:solidFill>
                <a:schemeClr val="bg1"/>
              </a:solidFill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6092829" y="2054515"/>
            <a:ext cx="2885590" cy="384146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36000" tIns="36000" rIns="36000" bIns="36000" rtlCol="0" anchor="t"/>
          <a:lstStyle/>
          <a:p>
            <a:r>
              <a:rPr lang="fr-FR" sz="1000" dirty="0">
                <a:solidFill>
                  <a:schemeClr val="bg1"/>
                </a:solidFill>
              </a:rPr>
              <a:t>VRF Tenant:VRF</a:t>
            </a:r>
          </a:p>
          <a:p>
            <a:r>
              <a:rPr lang="fr-FR" sz="1000" dirty="0">
                <a:solidFill>
                  <a:schemeClr val="bg1"/>
                </a:solidFill>
              </a:rPr>
              <a:t>  VNID 10000 – BD 10102</a:t>
            </a:r>
            <a:endParaRPr lang="fr-FR" sz="1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6525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283626" y="1778000"/>
            <a:ext cx="2489370" cy="1400628"/>
            <a:chOff x="3290946" y="1778000"/>
            <a:chExt cx="2489370" cy="1400628"/>
          </a:xfrm>
        </p:grpSpPr>
        <p:sp>
          <p:nvSpPr>
            <p:cNvPr id="6" name="Cloud"/>
            <p:cNvSpPr>
              <a:spLocks noChangeAspect="1" noEditPoints="1" noChangeArrowheads="1"/>
            </p:cNvSpPr>
            <p:nvPr/>
          </p:nvSpPr>
          <p:spPr bwMode="auto">
            <a:xfrm>
              <a:off x="3290946" y="1778000"/>
              <a:ext cx="2489370" cy="1400628"/>
            </a:xfrm>
            <a:custGeom>
              <a:avLst/>
              <a:gdLst>
                <a:gd name="T0" fmla="*/ 312677596 w 21600"/>
                <a:gd name="T1" fmla="*/ 203613264 h 21600"/>
                <a:gd name="T2" fmla="*/ 312677596 w 21600"/>
                <a:gd name="T3" fmla="*/ 203613264 h 21600"/>
                <a:gd name="T4" fmla="*/ 312677596 w 21600"/>
                <a:gd name="T5" fmla="*/ 203613264 h 21600"/>
                <a:gd name="T6" fmla="*/ 312677596 w 21600"/>
                <a:gd name="T7" fmla="*/ 203613264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4 w 21600"/>
                <a:gd name="T13" fmla="*/ 3259 h 21600"/>
                <a:gd name="T14" fmla="*/ 17088 w 21600"/>
                <a:gd name="T15" fmla="*/ 1733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49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2999"/>
                </a:srgbClr>
              </a:outerShdw>
            </a:effectLst>
            <a:extLst/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 flipV="1">
              <a:off x="4240356" y="2023379"/>
              <a:ext cx="0" cy="990703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4921969" y="2023379"/>
              <a:ext cx="0" cy="990703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4240356" y="2023379"/>
              <a:ext cx="681613" cy="990703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 flipV="1">
              <a:off x="4240356" y="2023379"/>
              <a:ext cx="681613" cy="990703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 flipV="1">
              <a:off x="4240356" y="2023379"/>
              <a:ext cx="1374659" cy="990703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 flipV="1">
              <a:off x="4921969" y="2023379"/>
              <a:ext cx="693046" cy="990703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3547310" y="2023379"/>
              <a:ext cx="693046" cy="990703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3547310" y="2023379"/>
              <a:ext cx="1374659" cy="990703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4"/>
          <p:cNvSpPr/>
          <p:nvPr/>
        </p:nvSpPr>
        <p:spPr>
          <a:xfrm>
            <a:off x="3274752" y="1651607"/>
            <a:ext cx="2579855" cy="1548792"/>
          </a:xfrm>
          <a:prstGeom prst="rect">
            <a:avLst/>
          </a:prstGeom>
          <a:solidFill>
            <a:schemeClr val="bg1">
              <a:alpha val="70000"/>
            </a:schemeClr>
          </a:solidFill>
          <a:ln w="12700" cmpd="sng">
            <a:noFill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 err="1" smtClean="0">
              <a:solidFill>
                <a:schemeClr val="bg1"/>
              </a:solidFill>
            </a:endParaRPr>
          </a:p>
        </p:txBody>
      </p:sp>
      <p:cxnSp>
        <p:nvCxnSpPr>
          <p:cNvPr id="17" name="Straight Connector 16"/>
          <p:cNvCxnSpPr>
            <a:stCxn id="18" idx="0"/>
          </p:cNvCxnSpPr>
          <p:nvPr/>
        </p:nvCxnSpPr>
        <p:spPr>
          <a:xfrm flipV="1">
            <a:off x="3539990" y="3278701"/>
            <a:ext cx="0" cy="303007"/>
          </a:xfrm>
          <a:prstGeom prst="line">
            <a:avLst/>
          </a:prstGeom>
          <a:ln w="12700" cmpd="sng">
            <a:solidFill>
              <a:schemeClr val="tx2"/>
            </a:solidFill>
            <a:prstDash val="solid"/>
            <a:headEnd type="non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870" y="3014082"/>
            <a:ext cx="500240" cy="264619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 flipV="1">
            <a:off x="5607695" y="3278701"/>
            <a:ext cx="0" cy="306797"/>
          </a:xfrm>
          <a:prstGeom prst="line">
            <a:avLst/>
          </a:prstGeom>
          <a:ln w="12700" cmpd="sng">
            <a:solidFill>
              <a:schemeClr val="tx2"/>
            </a:solidFill>
            <a:prstDash val="solid"/>
            <a:headEnd type="non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575" y="3014082"/>
            <a:ext cx="500240" cy="26461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916" y="3014082"/>
            <a:ext cx="500240" cy="26461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529" y="3014082"/>
            <a:ext cx="500240" cy="26461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79664" y="765154"/>
            <a:ext cx="570029" cy="32509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355" y="1312802"/>
            <a:ext cx="494524" cy="71057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684" y="1303182"/>
            <a:ext cx="494524" cy="710577"/>
          </a:xfrm>
          <a:prstGeom prst="rect">
            <a:avLst/>
          </a:prstGeom>
        </p:spPr>
      </p:pic>
      <p:sp>
        <p:nvSpPr>
          <p:cNvPr id="33" name="Rounded Rectangle 32"/>
          <p:cNvSpPr/>
          <p:nvPr/>
        </p:nvSpPr>
        <p:spPr>
          <a:xfrm>
            <a:off x="5552715" y="3219631"/>
            <a:ext cx="109959" cy="118140"/>
          </a:xfrm>
          <a:prstGeom prst="roundRect">
            <a:avLst/>
          </a:prstGeom>
          <a:solidFill>
            <a:schemeClr val="bg1"/>
          </a:solidFill>
          <a:ln w="3175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fr-FR" sz="700" dirty="0" smtClean="0"/>
              <a:t>11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3481696" y="3219631"/>
            <a:ext cx="109959" cy="118140"/>
          </a:xfrm>
          <a:prstGeom prst="roundRect">
            <a:avLst/>
          </a:prstGeom>
          <a:solidFill>
            <a:schemeClr val="bg1"/>
          </a:solidFill>
          <a:ln w="3175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fr-FR" sz="700" dirty="0" smtClean="0"/>
              <a:t>12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74752" y="3578374"/>
            <a:ext cx="528542" cy="26427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46142" y="3578374"/>
            <a:ext cx="540002" cy="270001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3158951" y="3789048"/>
            <a:ext cx="76014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"/>
              <a:t>mac1/10.101.0.1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236071" y="3789048"/>
            <a:ext cx="76014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"/>
              <a:t>mac2/10.102.0.1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25120" y="4217937"/>
            <a:ext cx="6977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Leaf-A intercepte la requête ARP et répond localement avec macR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3605373" y="3347408"/>
            <a:ext cx="568796" cy="207217"/>
          </a:xfrm>
          <a:prstGeom prst="roundRect">
            <a:avLst/>
          </a:prstGeom>
          <a:solidFill>
            <a:schemeClr val="tx2"/>
          </a:solidFill>
          <a:ln w="12700" cmpd="sng">
            <a:solidFill>
              <a:schemeClr val="bg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45720" rIns="45720" rtlCol="0" anchor="ctr"/>
          <a:lstStyle/>
          <a:p>
            <a:pPr algn="ctr"/>
            <a:r>
              <a:rPr lang="fr-FR" sz="600" dirty="0" err="1" smtClean="0">
                <a:solidFill>
                  <a:schemeClr val="bg1"/>
                </a:solidFill>
              </a:rPr>
              <a:t>arp  reply</a:t>
            </a:r>
          </a:p>
          <a:p>
            <a:pPr algn="ctr"/>
            <a:r>
              <a:rPr lang="fr-FR" sz="600" dirty="0" err="1" smtClean="0">
                <a:solidFill>
                  <a:schemeClr val="bg1"/>
                </a:solidFill>
              </a:rPr>
              <a:t>macR</a:t>
            </a:r>
          </a:p>
        </p:txBody>
      </p:sp>
      <p:cxnSp>
        <p:nvCxnSpPr>
          <p:cNvPr id="47" name="Straight Connector 46"/>
          <p:cNvCxnSpPr/>
          <p:nvPr/>
        </p:nvCxnSpPr>
        <p:spPr>
          <a:xfrm rot="10800000" flipH="1" flipV="1">
            <a:off x="3536676" y="3337771"/>
            <a:ext cx="3314" cy="243937"/>
          </a:xfrm>
          <a:prstGeom prst="line">
            <a:avLst/>
          </a:prstGeom>
          <a:ln w="38100" cmpd="sng">
            <a:solidFill>
              <a:schemeClr val="tx2"/>
            </a:solidFill>
            <a:prstDash val="solid"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Rounded Rectangle 53"/>
          <p:cNvSpPr/>
          <p:nvPr/>
        </p:nvSpPr>
        <p:spPr>
          <a:xfrm>
            <a:off x="3260368" y="1200458"/>
            <a:ext cx="2623264" cy="562429"/>
          </a:xfrm>
          <a:prstGeom prst="roundRect">
            <a:avLst/>
          </a:prstGeom>
          <a:solidFill>
            <a:schemeClr val="tx2"/>
          </a:solidFill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36000" tIns="36000" rIns="36000" bIns="36000" rtlCol="0" anchor="t"/>
          <a:lstStyle/>
          <a:p>
            <a:r>
              <a:rPr lang="fr-FR" sz="1000" dirty="0" smtClean="0">
                <a:solidFill>
                  <a:schemeClr val="bg1"/>
                </a:solidFill>
              </a:rPr>
              <a:t>mac1/10.101.0.1 – Leaf-A – BD 10101</a:t>
            </a:r>
          </a:p>
          <a:p>
            <a:r>
              <a:rPr lang="fr-FR" sz="1000" dirty="0">
                <a:solidFill>
                  <a:schemeClr val="bg1"/>
                </a:solidFill>
              </a:rPr>
              <a:t>mac2/10.102.0.1 – Leaf-D – BD 10102</a:t>
            </a:r>
            <a:endParaRPr lang="fr-FR" sz="1000" dirty="0" smtClean="0">
              <a:solidFill>
                <a:schemeClr val="bg1"/>
              </a:solidFill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3260368" y="752187"/>
            <a:ext cx="2623264" cy="384146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36000" tIns="36000" rIns="36000" bIns="36000" rtlCol="0" anchor="t"/>
          <a:lstStyle/>
          <a:p>
            <a:r>
              <a:rPr lang="fr-FR" sz="1000" dirty="0">
                <a:solidFill>
                  <a:schemeClr val="bg1"/>
                </a:solidFill>
              </a:rPr>
              <a:t>VRF Tenant:VRF</a:t>
            </a:r>
          </a:p>
          <a:p>
            <a:r>
              <a:rPr lang="fr-FR" sz="1000" dirty="0">
                <a:solidFill>
                  <a:schemeClr val="bg1"/>
                </a:solidFill>
              </a:rPr>
              <a:t>  VNID 10000 – BD 10101 et 10102</a:t>
            </a:r>
            <a:endParaRPr lang="fr-FR" sz="1000" dirty="0" smtClean="0">
              <a:solidFill>
                <a:schemeClr val="bg1"/>
              </a:solidFill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165582" y="2497225"/>
            <a:ext cx="2885590" cy="562429"/>
          </a:xfrm>
          <a:prstGeom prst="roundRect">
            <a:avLst/>
          </a:prstGeom>
          <a:solidFill>
            <a:srgbClr val="BC9024"/>
          </a:solidFill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36000" tIns="36000" rIns="36000" bIns="36000" rtlCol="0" anchor="t"/>
          <a:lstStyle/>
          <a:p>
            <a:r>
              <a:rPr lang="fr-FR" sz="1000" dirty="0">
                <a:solidFill>
                  <a:schemeClr val="bg1"/>
                </a:solidFill>
              </a:rPr>
              <a:t>BD 10101 – macR – 10.101.0.254/24</a:t>
            </a:r>
          </a:p>
          <a:p>
            <a:r>
              <a:rPr lang="fr-FR" sz="1000" dirty="0">
                <a:solidFill>
                  <a:schemeClr val="bg1"/>
                </a:solidFill>
              </a:rPr>
              <a:t>  </a:t>
            </a:r>
            <a:r>
              <a:rPr lang="fr-FR" sz="1000" dirty="0" smtClean="0">
                <a:solidFill>
                  <a:schemeClr val="bg1"/>
                </a:solidFill>
              </a:rPr>
              <a:t>vlan101 + e1/12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6092829" y="2497225"/>
            <a:ext cx="2885590" cy="562429"/>
          </a:xfrm>
          <a:prstGeom prst="roundRect">
            <a:avLst/>
          </a:prstGeom>
          <a:solidFill>
            <a:srgbClr val="BC9024"/>
          </a:solidFill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36000" tIns="36000" rIns="36000" bIns="36000" rtlCol="0" anchor="t"/>
          <a:lstStyle/>
          <a:p>
            <a:r>
              <a:rPr lang="fr-FR" sz="1000" dirty="0">
                <a:solidFill>
                  <a:schemeClr val="bg1"/>
                </a:solidFill>
              </a:rPr>
              <a:t>BD 10102 – macR – 10.102.0.254/24</a:t>
            </a:r>
          </a:p>
          <a:p>
            <a:r>
              <a:rPr lang="fr-FR" sz="1000" dirty="0">
                <a:solidFill>
                  <a:schemeClr val="bg1"/>
                </a:solidFill>
              </a:rPr>
              <a:t> </a:t>
            </a:r>
            <a:r>
              <a:rPr lang="fr-FR" sz="1000" dirty="0" smtClean="0">
                <a:solidFill>
                  <a:schemeClr val="bg1"/>
                </a:solidFill>
              </a:rPr>
              <a:t> vlan102 + e1/11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165582" y="3118219"/>
            <a:ext cx="2885590" cy="562429"/>
          </a:xfrm>
          <a:prstGeom prst="roundRect">
            <a:avLst/>
          </a:prstGeom>
          <a:solidFill>
            <a:schemeClr val="tx2"/>
          </a:solidFill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36000" tIns="36000" rIns="36000" bIns="36000" rtlCol="0" anchor="t"/>
          <a:lstStyle/>
          <a:p>
            <a:r>
              <a:rPr lang="fr-FR" sz="1000" dirty="0" smtClean="0">
                <a:solidFill>
                  <a:schemeClr val="bg1"/>
                </a:solidFill>
              </a:rPr>
              <a:t>mac1/10.101.0.1 – e1/12 – vlan101</a:t>
            </a:r>
          </a:p>
          <a:p>
            <a:endParaRPr lang="fr-FR" sz="1000" dirty="0">
              <a:solidFill>
                <a:schemeClr val="bg1"/>
              </a:solidFill>
            </a:endParaRPr>
          </a:p>
          <a:p>
            <a:r>
              <a:rPr lang="fr-FR" sz="1000" dirty="0" smtClean="0">
                <a:solidFill>
                  <a:schemeClr val="bg1"/>
                </a:solidFill>
              </a:rPr>
              <a:t>catch all : S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6092829" y="3118219"/>
            <a:ext cx="2885590" cy="562429"/>
          </a:xfrm>
          <a:prstGeom prst="roundRect">
            <a:avLst/>
          </a:prstGeom>
          <a:solidFill>
            <a:schemeClr val="tx2"/>
          </a:solidFill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36000" tIns="36000" rIns="36000" bIns="36000" rtlCol="0" anchor="t"/>
          <a:lstStyle/>
          <a:p>
            <a:r>
              <a:rPr lang="fr-FR" sz="1000" dirty="0" smtClean="0">
                <a:solidFill>
                  <a:schemeClr val="bg1"/>
                </a:solidFill>
              </a:rPr>
              <a:t>mac2/10.102.0.1 – e1/11 – vlan102</a:t>
            </a:r>
          </a:p>
          <a:p>
            <a:endParaRPr lang="fr-FR" sz="1000" dirty="0">
              <a:solidFill>
                <a:schemeClr val="bg1"/>
              </a:solidFill>
            </a:endParaRPr>
          </a:p>
          <a:p>
            <a:r>
              <a:rPr lang="fr-FR" sz="1000" dirty="0">
                <a:solidFill>
                  <a:schemeClr val="bg1"/>
                </a:solidFill>
              </a:rPr>
              <a:t>catch all : S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165582" y="1440609"/>
            <a:ext cx="2885590" cy="555342"/>
          </a:xfrm>
          <a:prstGeom prst="roundRect">
            <a:avLst/>
          </a:prstGeom>
          <a:solidFill>
            <a:schemeClr val="bg2"/>
          </a:solidFill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36000" tIns="36000" rIns="36000" bIns="36000" rtlCol="0" anchor="t"/>
          <a:lstStyle/>
          <a:p>
            <a:r>
              <a:rPr lang="fr-FR" sz="1000" dirty="0">
                <a:solidFill>
                  <a:schemeClr val="bg1"/>
                </a:solidFill>
              </a:rPr>
              <a:t>Routing Table Tenant:VRF</a:t>
            </a:r>
          </a:p>
          <a:p>
            <a:r>
              <a:rPr lang="fr-FR" sz="1000" dirty="0">
                <a:solidFill>
                  <a:schemeClr val="bg1"/>
                </a:solidFill>
              </a:rPr>
              <a:t>  10.101.0.0/24 – Directly Connected</a:t>
            </a:r>
          </a:p>
          <a:p>
            <a:r>
              <a:rPr lang="fr-FR" sz="1000" dirty="0">
                <a:solidFill>
                  <a:schemeClr val="bg1"/>
                </a:solidFill>
              </a:rPr>
              <a:t>  10.102.0.0/24 – Next Hop S</a:t>
            </a:r>
            <a:endParaRPr lang="fr-FR" sz="1000" dirty="0" smtClean="0">
              <a:solidFill>
                <a:schemeClr val="bg1"/>
              </a:solidFill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6092829" y="1440609"/>
            <a:ext cx="2885590" cy="555342"/>
          </a:xfrm>
          <a:prstGeom prst="roundRect">
            <a:avLst/>
          </a:prstGeom>
          <a:solidFill>
            <a:schemeClr val="bg2"/>
          </a:solidFill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36000" tIns="36000" rIns="36000" bIns="36000" rtlCol="0" anchor="t"/>
          <a:lstStyle/>
          <a:p>
            <a:r>
              <a:rPr lang="fr-FR" sz="1000" dirty="0">
                <a:solidFill>
                  <a:schemeClr val="bg1"/>
                </a:solidFill>
              </a:rPr>
              <a:t>Routing Table Tenant:VRF</a:t>
            </a:r>
          </a:p>
          <a:p>
            <a:r>
              <a:rPr lang="fr-FR" sz="1000" dirty="0">
                <a:solidFill>
                  <a:schemeClr val="bg1"/>
                </a:solidFill>
              </a:rPr>
              <a:t>  10.101.0.0/24 – Next Hop S</a:t>
            </a:r>
          </a:p>
          <a:p>
            <a:r>
              <a:rPr lang="fr-FR" sz="1000" dirty="0">
                <a:solidFill>
                  <a:schemeClr val="bg1"/>
                </a:solidFill>
              </a:rPr>
              <a:t>  10.102.0.0/24 – Directly Connected</a:t>
            </a:r>
            <a:endParaRPr lang="fr-FR" sz="1000" dirty="0" smtClean="0">
              <a:solidFill>
                <a:schemeClr val="bg1"/>
              </a:solidFill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4269240" y="1800309"/>
            <a:ext cx="172832" cy="207957"/>
          </a:xfrm>
          <a:prstGeom prst="roundRect">
            <a:avLst/>
          </a:prstGeom>
          <a:solidFill>
            <a:schemeClr val="bg2"/>
          </a:solidFill>
          <a:ln w="12700" cmpd="sng">
            <a:solidFill>
              <a:schemeClr val="bg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lIns="45720" rIns="45720" rtlCol="0" anchor="ctr">
            <a:noAutofit/>
          </a:bodyPr>
          <a:lstStyle/>
          <a:p>
            <a:pPr algn="ctr"/>
            <a:r>
              <a:rPr lang="fr-FR" sz="1100" dirty="0" err="1" smtClean="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4973234" y="1793221"/>
            <a:ext cx="172832" cy="207957"/>
          </a:xfrm>
          <a:prstGeom prst="roundRect">
            <a:avLst/>
          </a:prstGeom>
          <a:solidFill>
            <a:schemeClr val="bg2"/>
          </a:solidFill>
          <a:ln w="12700" cmpd="sng">
            <a:solidFill>
              <a:schemeClr val="bg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lIns="45720" rIns="45720" rtlCol="0" anchor="ctr">
            <a:noAutofit/>
          </a:bodyPr>
          <a:lstStyle/>
          <a:p>
            <a:pPr algn="ctr"/>
            <a:r>
              <a:rPr lang="fr-FR" sz="1100" dirty="0" err="1" smtClean="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165582" y="2054515"/>
            <a:ext cx="2885590" cy="384146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36000" tIns="36000" rIns="36000" bIns="36000" rtlCol="0" anchor="t"/>
          <a:lstStyle/>
          <a:p>
            <a:r>
              <a:rPr lang="fr-FR" sz="1000" dirty="0">
                <a:solidFill>
                  <a:schemeClr val="bg1"/>
                </a:solidFill>
              </a:rPr>
              <a:t>VRF Tenant:VRF</a:t>
            </a:r>
          </a:p>
          <a:p>
            <a:r>
              <a:rPr lang="fr-FR" sz="1000" dirty="0">
                <a:solidFill>
                  <a:schemeClr val="bg1"/>
                </a:solidFill>
              </a:rPr>
              <a:t>  VNID 10000 – BD 10101</a:t>
            </a:r>
            <a:endParaRPr lang="fr-FR" sz="1000" dirty="0" smtClean="0">
              <a:solidFill>
                <a:schemeClr val="bg1"/>
              </a:solidFill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6092829" y="2054515"/>
            <a:ext cx="2885590" cy="384146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36000" tIns="36000" rIns="36000" bIns="36000" rtlCol="0" anchor="t"/>
          <a:lstStyle/>
          <a:p>
            <a:r>
              <a:rPr lang="fr-FR" sz="1000" dirty="0">
                <a:solidFill>
                  <a:schemeClr val="bg1"/>
                </a:solidFill>
              </a:rPr>
              <a:t>VRF Tenant:VRF</a:t>
            </a:r>
          </a:p>
          <a:p>
            <a:r>
              <a:rPr lang="fr-FR" sz="1000" dirty="0">
                <a:solidFill>
                  <a:schemeClr val="bg1"/>
                </a:solidFill>
              </a:rPr>
              <a:t>  VNID 10000 – BD 10102</a:t>
            </a:r>
            <a:endParaRPr lang="fr-FR" sz="1000" dirty="0" smtClean="0">
              <a:solidFill>
                <a:schemeClr val="bg1"/>
              </a:solidFill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 rot="16200000" flipH="1" flipV="1">
            <a:off x="2528090" y="2513663"/>
            <a:ext cx="3314" cy="243937"/>
          </a:xfrm>
          <a:prstGeom prst="line">
            <a:avLst/>
          </a:prstGeom>
          <a:ln w="38100" cmpd="sng">
            <a:solidFill>
              <a:schemeClr val="bg1"/>
            </a:solidFill>
            <a:prstDash val="solid"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Pervasive IP </a:t>
            </a:r>
            <a:endParaRPr lang="fr-FR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189816" y="531836"/>
            <a:ext cx="8765755" cy="233910"/>
          </a:xfrm>
        </p:spPr>
        <p:txBody>
          <a:bodyPr/>
          <a:lstStyle/>
          <a:p>
            <a:r>
              <a:rPr lang="fr-FR"/>
              <a:t>Le leaf répond localement aux requêtes ARP pour IPDG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3534461" y="3339350"/>
            <a:ext cx="637493" cy="243937"/>
            <a:chOff x="3689076" y="3490171"/>
            <a:chExt cx="637493" cy="243937"/>
          </a:xfrm>
        </p:grpSpPr>
        <p:sp>
          <p:nvSpPr>
            <p:cNvPr id="68" name="Rounded Rectangle 67"/>
            <p:cNvSpPr/>
            <p:nvPr/>
          </p:nvSpPr>
          <p:spPr>
            <a:xfrm>
              <a:off x="3757773" y="3499808"/>
              <a:ext cx="568796" cy="207217"/>
            </a:xfrm>
            <a:prstGeom prst="roundRect">
              <a:avLst/>
            </a:prstGeom>
            <a:solidFill>
              <a:schemeClr val="tx2"/>
            </a:solidFill>
            <a:ln w="12700" cmpd="sng">
              <a:solidFill>
                <a:schemeClr val="bg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lIns="45720" rIns="45720" rtlCol="0" anchor="ctr"/>
            <a:lstStyle/>
            <a:p>
              <a:pPr algn="ctr"/>
              <a:r>
                <a:rPr lang="fr-FR" sz="600" dirty="0" err="1" smtClean="0">
                  <a:solidFill>
                    <a:schemeClr val="bg1"/>
                  </a:solidFill>
                </a:rPr>
                <a:t>arp request 10.101.0.254</a:t>
              </a:r>
            </a:p>
          </p:txBody>
        </p:sp>
        <p:cxnSp>
          <p:nvCxnSpPr>
            <p:cNvPr id="69" name="Straight Connector 68"/>
            <p:cNvCxnSpPr/>
            <p:nvPr/>
          </p:nvCxnSpPr>
          <p:spPr>
            <a:xfrm flipH="1" flipV="1">
              <a:off x="3689076" y="3490171"/>
              <a:ext cx="3314" cy="243937"/>
            </a:xfrm>
            <a:prstGeom prst="line">
              <a:avLst/>
            </a:prstGeom>
            <a:ln w="38100" cmpd="sng">
              <a:solidFill>
                <a:schemeClr val="tx2"/>
              </a:solidFill>
              <a:prstDash val="solid"/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888191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/>
              <a:t>Utilisation de la gateway of last resort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Remote endpoint inconnu</a:t>
            </a:r>
            <a:endParaRPr lang="fr-FR"/>
          </a:p>
        </p:txBody>
      </p:sp>
      <p:grpSp>
        <p:nvGrpSpPr>
          <p:cNvPr id="5" name="Group 4"/>
          <p:cNvGrpSpPr/>
          <p:nvPr/>
        </p:nvGrpSpPr>
        <p:grpSpPr>
          <a:xfrm>
            <a:off x="3283626" y="1778000"/>
            <a:ext cx="2489370" cy="1400628"/>
            <a:chOff x="3290946" y="1778000"/>
            <a:chExt cx="2489370" cy="1400628"/>
          </a:xfrm>
        </p:grpSpPr>
        <p:sp>
          <p:nvSpPr>
            <p:cNvPr id="6" name="Cloud"/>
            <p:cNvSpPr>
              <a:spLocks noChangeAspect="1" noEditPoints="1" noChangeArrowheads="1"/>
            </p:cNvSpPr>
            <p:nvPr/>
          </p:nvSpPr>
          <p:spPr bwMode="auto">
            <a:xfrm>
              <a:off x="3290946" y="1778000"/>
              <a:ext cx="2489370" cy="1400628"/>
            </a:xfrm>
            <a:custGeom>
              <a:avLst/>
              <a:gdLst>
                <a:gd name="T0" fmla="*/ 312677596 w 21600"/>
                <a:gd name="T1" fmla="*/ 203613264 h 21600"/>
                <a:gd name="T2" fmla="*/ 312677596 w 21600"/>
                <a:gd name="T3" fmla="*/ 203613264 h 21600"/>
                <a:gd name="T4" fmla="*/ 312677596 w 21600"/>
                <a:gd name="T5" fmla="*/ 203613264 h 21600"/>
                <a:gd name="T6" fmla="*/ 312677596 w 21600"/>
                <a:gd name="T7" fmla="*/ 203613264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4 w 21600"/>
                <a:gd name="T13" fmla="*/ 3259 h 21600"/>
                <a:gd name="T14" fmla="*/ 17088 w 21600"/>
                <a:gd name="T15" fmla="*/ 1733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49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2999"/>
                </a:srgbClr>
              </a:outerShdw>
            </a:effectLst>
            <a:extLst/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 flipV="1">
              <a:off x="4240356" y="2023379"/>
              <a:ext cx="0" cy="990703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4921969" y="2023379"/>
              <a:ext cx="0" cy="990703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4240356" y="2023379"/>
              <a:ext cx="681613" cy="990703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 flipV="1">
              <a:off x="4240356" y="2023379"/>
              <a:ext cx="681613" cy="990703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 flipV="1">
              <a:off x="4240356" y="2023379"/>
              <a:ext cx="1374659" cy="990703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 flipV="1">
              <a:off x="4921969" y="2023379"/>
              <a:ext cx="693046" cy="990703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3547310" y="2023379"/>
              <a:ext cx="693046" cy="990703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3547310" y="2023379"/>
              <a:ext cx="1374659" cy="990703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4"/>
          <p:cNvSpPr/>
          <p:nvPr/>
        </p:nvSpPr>
        <p:spPr>
          <a:xfrm>
            <a:off x="3274752" y="1651607"/>
            <a:ext cx="2579855" cy="1548792"/>
          </a:xfrm>
          <a:prstGeom prst="rect">
            <a:avLst/>
          </a:prstGeom>
          <a:solidFill>
            <a:schemeClr val="bg1">
              <a:alpha val="70000"/>
            </a:schemeClr>
          </a:solidFill>
          <a:ln w="12700" cmpd="sng">
            <a:noFill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 err="1" smtClean="0">
              <a:solidFill>
                <a:schemeClr val="bg1"/>
              </a:solidFill>
            </a:endParaRPr>
          </a:p>
        </p:txBody>
      </p:sp>
      <p:cxnSp>
        <p:nvCxnSpPr>
          <p:cNvPr id="17" name="Straight Connector 16"/>
          <p:cNvCxnSpPr>
            <a:stCxn id="18" idx="0"/>
          </p:cNvCxnSpPr>
          <p:nvPr/>
        </p:nvCxnSpPr>
        <p:spPr>
          <a:xfrm flipV="1">
            <a:off x="3539990" y="3278701"/>
            <a:ext cx="0" cy="303007"/>
          </a:xfrm>
          <a:prstGeom prst="line">
            <a:avLst/>
          </a:prstGeom>
          <a:ln w="12700" cmpd="sng">
            <a:solidFill>
              <a:schemeClr val="tx2"/>
            </a:solidFill>
            <a:prstDash val="solid"/>
            <a:headEnd type="non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870" y="3014082"/>
            <a:ext cx="500240" cy="264619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 flipV="1">
            <a:off x="5607695" y="3278701"/>
            <a:ext cx="0" cy="306797"/>
          </a:xfrm>
          <a:prstGeom prst="line">
            <a:avLst/>
          </a:prstGeom>
          <a:ln w="12700" cmpd="sng">
            <a:solidFill>
              <a:schemeClr val="tx2"/>
            </a:solidFill>
            <a:prstDash val="solid"/>
            <a:headEnd type="non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575" y="3014082"/>
            <a:ext cx="500240" cy="26461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916" y="3014082"/>
            <a:ext cx="500240" cy="26461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529" y="3014082"/>
            <a:ext cx="500240" cy="26461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79664" y="765154"/>
            <a:ext cx="570029" cy="32509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355" y="1312802"/>
            <a:ext cx="494524" cy="71057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684" y="1303182"/>
            <a:ext cx="494524" cy="710577"/>
          </a:xfrm>
          <a:prstGeom prst="rect">
            <a:avLst/>
          </a:prstGeom>
        </p:spPr>
      </p:pic>
      <p:sp>
        <p:nvSpPr>
          <p:cNvPr id="33" name="Rounded Rectangle 32"/>
          <p:cNvSpPr/>
          <p:nvPr/>
        </p:nvSpPr>
        <p:spPr>
          <a:xfrm>
            <a:off x="5552715" y="3219631"/>
            <a:ext cx="109959" cy="118140"/>
          </a:xfrm>
          <a:prstGeom prst="roundRect">
            <a:avLst/>
          </a:prstGeom>
          <a:solidFill>
            <a:schemeClr val="bg1"/>
          </a:solidFill>
          <a:ln w="3175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fr-FR" sz="700" dirty="0" smtClean="0"/>
              <a:t>11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3481696" y="3219631"/>
            <a:ext cx="109959" cy="118140"/>
          </a:xfrm>
          <a:prstGeom prst="roundRect">
            <a:avLst/>
          </a:prstGeom>
          <a:solidFill>
            <a:schemeClr val="bg1"/>
          </a:solidFill>
          <a:ln w="3175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fr-FR" sz="700" dirty="0" smtClean="0"/>
              <a:t>12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74752" y="3578374"/>
            <a:ext cx="528542" cy="26427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46142" y="3578374"/>
            <a:ext cx="540002" cy="270001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3158951" y="3789048"/>
            <a:ext cx="76014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"/>
              <a:t>mac1/10.101.0.1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236071" y="3789048"/>
            <a:ext cx="76014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"/>
              <a:t>mac2/10.102.0.1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25120" y="3844300"/>
            <a:ext cx="81613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Server-1 envoie un paquet IP à destination de Server-2.</a:t>
            </a:r>
          </a:p>
          <a:p>
            <a:r>
              <a:rPr lang="fr-FR" dirty="0"/>
              <a:t>Destination mac est macR (routed mac).</a:t>
            </a:r>
          </a:p>
          <a:p>
            <a:r>
              <a:rPr lang="fr-FR" dirty="0" smtClean="0"/>
              <a:t>Leaf-A n’a pas d’entrée locale pour 10.102.0.2 mais à une route 10.102.0.0/24</a:t>
            </a:r>
          </a:p>
          <a:p>
            <a:r>
              <a:rPr lang="fr-FR" dirty="0"/>
              <a:t>pointant vers S (gateway of last resort pour 10.102.0.0/24).</a:t>
            </a:r>
            <a:endParaRPr lang="fr-FR" dirty="0" smtClean="0"/>
          </a:p>
        </p:txBody>
      </p:sp>
      <p:sp>
        <p:nvSpPr>
          <p:cNvPr id="54" name="Rounded Rectangle 53"/>
          <p:cNvSpPr/>
          <p:nvPr/>
        </p:nvSpPr>
        <p:spPr>
          <a:xfrm>
            <a:off x="3260368" y="1200458"/>
            <a:ext cx="2623264" cy="562429"/>
          </a:xfrm>
          <a:prstGeom prst="roundRect">
            <a:avLst/>
          </a:prstGeom>
          <a:solidFill>
            <a:schemeClr val="tx2"/>
          </a:solidFill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36000" tIns="36000" rIns="36000" bIns="36000" rtlCol="0" anchor="t"/>
          <a:lstStyle/>
          <a:p>
            <a:r>
              <a:rPr lang="fr-FR" sz="1000" dirty="0" smtClean="0">
                <a:solidFill>
                  <a:schemeClr val="bg1"/>
                </a:solidFill>
              </a:rPr>
              <a:t>mac1/10.101.0.1 – Leaf-A – BD 10101</a:t>
            </a:r>
          </a:p>
          <a:p>
            <a:r>
              <a:rPr lang="fr-FR" sz="1000" dirty="0">
                <a:solidFill>
                  <a:schemeClr val="bg1"/>
                </a:solidFill>
              </a:rPr>
              <a:t>mac2/10.102.0.1 – Leaf-D – BD 10102</a:t>
            </a:r>
            <a:endParaRPr lang="fr-FR" sz="1000" dirty="0" smtClean="0">
              <a:solidFill>
                <a:schemeClr val="bg1"/>
              </a:solidFill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3260368" y="752187"/>
            <a:ext cx="2623264" cy="384146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36000" tIns="36000" rIns="36000" bIns="36000" rtlCol="0" anchor="t"/>
          <a:lstStyle/>
          <a:p>
            <a:r>
              <a:rPr lang="fr-FR" sz="1000" dirty="0">
                <a:solidFill>
                  <a:schemeClr val="bg1"/>
                </a:solidFill>
              </a:rPr>
              <a:t>VRF Tenant:VRF</a:t>
            </a:r>
          </a:p>
          <a:p>
            <a:r>
              <a:rPr lang="fr-FR" sz="1000" dirty="0">
                <a:solidFill>
                  <a:schemeClr val="bg1"/>
                </a:solidFill>
              </a:rPr>
              <a:t>  VNID 10000 – BD 10101 et 10102</a:t>
            </a:r>
            <a:endParaRPr lang="fr-FR" sz="1000" dirty="0" smtClean="0">
              <a:solidFill>
                <a:schemeClr val="bg1"/>
              </a:solidFill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165582" y="3118219"/>
            <a:ext cx="2885590" cy="562429"/>
          </a:xfrm>
          <a:prstGeom prst="roundRect">
            <a:avLst/>
          </a:prstGeom>
          <a:solidFill>
            <a:schemeClr val="tx2"/>
          </a:solidFill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36000" tIns="36000" rIns="36000" bIns="36000" rtlCol="0" anchor="t"/>
          <a:lstStyle/>
          <a:p>
            <a:r>
              <a:rPr lang="fr-FR" sz="1000" dirty="0" smtClean="0">
                <a:solidFill>
                  <a:schemeClr val="bg1"/>
                </a:solidFill>
              </a:rPr>
              <a:t>mac1/10.101.0.1 – e1/12 – vlan101</a:t>
            </a:r>
          </a:p>
          <a:p>
            <a:endParaRPr lang="fr-FR" sz="1000" dirty="0">
              <a:solidFill>
                <a:schemeClr val="bg1"/>
              </a:solidFill>
            </a:endParaRPr>
          </a:p>
          <a:p>
            <a:r>
              <a:rPr lang="fr-FR" sz="1000" dirty="0" smtClean="0">
                <a:solidFill>
                  <a:schemeClr val="bg1"/>
                </a:solidFill>
              </a:rPr>
              <a:t>catch all : S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6092829" y="3118219"/>
            <a:ext cx="2885590" cy="562429"/>
          </a:xfrm>
          <a:prstGeom prst="roundRect">
            <a:avLst/>
          </a:prstGeom>
          <a:solidFill>
            <a:schemeClr val="tx2"/>
          </a:solidFill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36000" tIns="36000" rIns="36000" bIns="36000" rtlCol="0" anchor="t"/>
          <a:lstStyle/>
          <a:p>
            <a:r>
              <a:rPr lang="fr-FR" sz="1000" dirty="0" smtClean="0">
                <a:solidFill>
                  <a:schemeClr val="bg1"/>
                </a:solidFill>
              </a:rPr>
              <a:t>mac2/10.102.0.1 – e1/11 – vlan102</a:t>
            </a:r>
          </a:p>
          <a:p>
            <a:endParaRPr lang="fr-FR" sz="1000" dirty="0">
              <a:solidFill>
                <a:schemeClr val="bg1"/>
              </a:solidFill>
            </a:endParaRPr>
          </a:p>
          <a:p>
            <a:r>
              <a:rPr lang="fr-FR" sz="1000" dirty="0">
                <a:solidFill>
                  <a:schemeClr val="bg1"/>
                </a:solidFill>
              </a:rPr>
              <a:t>catch all : S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165582" y="1440609"/>
            <a:ext cx="2885590" cy="555342"/>
          </a:xfrm>
          <a:prstGeom prst="roundRect">
            <a:avLst/>
          </a:prstGeom>
          <a:solidFill>
            <a:schemeClr val="bg2"/>
          </a:solidFill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36000" tIns="36000" rIns="36000" bIns="36000" rtlCol="0" anchor="t"/>
          <a:lstStyle/>
          <a:p>
            <a:r>
              <a:rPr lang="fr-FR" sz="1000" dirty="0">
                <a:solidFill>
                  <a:schemeClr val="bg1"/>
                </a:solidFill>
              </a:rPr>
              <a:t>Routing Table Tenant:VRF</a:t>
            </a:r>
          </a:p>
          <a:p>
            <a:r>
              <a:rPr lang="fr-FR" sz="1000" dirty="0">
                <a:solidFill>
                  <a:schemeClr val="bg1"/>
                </a:solidFill>
              </a:rPr>
              <a:t>  10.101.0.0/24 – Directly Connected</a:t>
            </a:r>
          </a:p>
          <a:p>
            <a:r>
              <a:rPr lang="fr-FR" sz="1000" dirty="0">
                <a:solidFill>
                  <a:schemeClr val="bg1"/>
                </a:solidFill>
              </a:rPr>
              <a:t>  10.102.0.0/24 – Next Hop S</a:t>
            </a:r>
            <a:endParaRPr lang="fr-FR" sz="1000" dirty="0" smtClean="0">
              <a:solidFill>
                <a:schemeClr val="bg1"/>
              </a:solidFill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6092829" y="1440609"/>
            <a:ext cx="2885590" cy="555342"/>
          </a:xfrm>
          <a:prstGeom prst="roundRect">
            <a:avLst/>
          </a:prstGeom>
          <a:solidFill>
            <a:schemeClr val="bg2"/>
          </a:solidFill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36000" tIns="36000" rIns="36000" bIns="36000" rtlCol="0" anchor="t"/>
          <a:lstStyle/>
          <a:p>
            <a:r>
              <a:rPr lang="fr-FR" sz="1000" dirty="0">
                <a:solidFill>
                  <a:schemeClr val="bg1"/>
                </a:solidFill>
              </a:rPr>
              <a:t>Routing Table Tenant:VRF</a:t>
            </a:r>
          </a:p>
          <a:p>
            <a:r>
              <a:rPr lang="fr-FR" sz="1000" dirty="0">
                <a:solidFill>
                  <a:schemeClr val="bg1"/>
                </a:solidFill>
              </a:rPr>
              <a:t>  10.101.0.0/24 – Next Hop S</a:t>
            </a:r>
          </a:p>
          <a:p>
            <a:r>
              <a:rPr lang="fr-FR" sz="1000" dirty="0">
                <a:solidFill>
                  <a:schemeClr val="bg1"/>
                </a:solidFill>
              </a:rPr>
              <a:t>  10.102.0.0/24 – Directly Connected</a:t>
            </a:r>
            <a:endParaRPr lang="fr-FR" sz="1000" dirty="0" smtClean="0">
              <a:solidFill>
                <a:schemeClr val="bg1"/>
              </a:solidFill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4269240" y="1800309"/>
            <a:ext cx="172832" cy="207957"/>
          </a:xfrm>
          <a:prstGeom prst="roundRect">
            <a:avLst/>
          </a:prstGeom>
          <a:solidFill>
            <a:schemeClr val="bg2"/>
          </a:solidFill>
          <a:ln w="12700" cmpd="sng">
            <a:solidFill>
              <a:schemeClr val="bg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lIns="45720" rIns="45720" rtlCol="0" anchor="ctr">
            <a:noAutofit/>
          </a:bodyPr>
          <a:lstStyle/>
          <a:p>
            <a:pPr algn="ctr"/>
            <a:r>
              <a:rPr lang="fr-FR" sz="1100" dirty="0" err="1" smtClean="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4973234" y="1793221"/>
            <a:ext cx="172832" cy="207957"/>
          </a:xfrm>
          <a:prstGeom prst="roundRect">
            <a:avLst/>
          </a:prstGeom>
          <a:solidFill>
            <a:schemeClr val="bg2"/>
          </a:solidFill>
          <a:ln w="12700" cmpd="sng">
            <a:solidFill>
              <a:schemeClr val="bg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lIns="45720" rIns="45720" rtlCol="0" anchor="ctr">
            <a:noAutofit/>
          </a:bodyPr>
          <a:lstStyle/>
          <a:p>
            <a:pPr algn="ctr"/>
            <a:r>
              <a:rPr lang="fr-FR" sz="1100" dirty="0" err="1" smtClean="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165582" y="2054515"/>
            <a:ext cx="2885590" cy="384146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36000" tIns="36000" rIns="36000" bIns="36000" rtlCol="0" anchor="t"/>
          <a:lstStyle/>
          <a:p>
            <a:r>
              <a:rPr lang="fr-FR" sz="1000" dirty="0">
                <a:solidFill>
                  <a:schemeClr val="bg1"/>
                </a:solidFill>
              </a:rPr>
              <a:t>VRF Tenant:VRF</a:t>
            </a:r>
          </a:p>
          <a:p>
            <a:r>
              <a:rPr lang="fr-FR" sz="1000" dirty="0">
                <a:solidFill>
                  <a:schemeClr val="bg1"/>
                </a:solidFill>
              </a:rPr>
              <a:t>  VNID 10000 – BD 10101</a:t>
            </a:r>
            <a:endParaRPr lang="fr-FR" sz="1000" dirty="0" smtClean="0">
              <a:solidFill>
                <a:schemeClr val="bg1"/>
              </a:solidFill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6092829" y="2054515"/>
            <a:ext cx="2885590" cy="384146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36000" tIns="36000" rIns="36000" bIns="36000" rtlCol="0" anchor="t"/>
          <a:lstStyle/>
          <a:p>
            <a:r>
              <a:rPr lang="fr-FR" sz="1000" dirty="0">
                <a:solidFill>
                  <a:schemeClr val="bg1"/>
                </a:solidFill>
              </a:rPr>
              <a:t>VRF Tenant:VRF</a:t>
            </a:r>
          </a:p>
          <a:p>
            <a:r>
              <a:rPr lang="fr-FR" sz="1000" dirty="0">
                <a:solidFill>
                  <a:schemeClr val="bg1"/>
                </a:solidFill>
              </a:rPr>
              <a:t>  VNID 10000 – BD 10102</a:t>
            </a:r>
            <a:endParaRPr lang="fr-FR" sz="1000" dirty="0" smtClean="0">
              <a:solidFill>
                <a:schemeClr val="bg1"/>
              </a:solidFill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165582" y="2497225"/>
            <a:ext cx="2885590" cy="562429"/>
          </a:xfrm>
          <a:prstGeom prst="roundRect">
            <a:avLst/>
          </a:prstGeom>
          <a:solidFill>
            <a:srgbClr val="BC9024"/>
          </a:solidFill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36000" tIns="36000" rIns="36000" bIns="36000" rtlCol="0" anchor="t"/>
          <a:lstStyle/>
          <a:p>
            <a:r>
              <a:rPr lang="fr-FR" sz="1000" dirty="0">
                <a:solidFill>
                  <a:schemeClr val="bg1"/>
                </a:solidFill>
              </a:rPr>
              <a:t>BD 10101 – macR – 10.101.0.254/24</a:t>
            </a:r>
          </a:p>
          <a:p>
            <a:r>
              <a:rPr lang="fr-FR" sz="1000" dirty="0">
                <a:solidFill>
                  <a:schemeClr val="bg1"/>
                </a:solidFill>
              </a:rPr>
              <a:t>  </a:t>
            </a:r>
            <a:r>
              <a:rPr lang="fr-FR" sz="1000" dirty="0" smtClean="0">
                <a:solidFill>
                  <a:schemeClr val="bg1"/>
                </a:solidFill>
              </a:rPr>
              <a:t>vlan101 + e1/12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6092829" y="2497225"/>
            <a:ext cx="2885590" cy="562429"/>
          </a:xfrm>
          <a:prstGeom prst="roundRect">
            <a:avLst/>
          </a:prstGeom>
          <a:solidFill>
            <a:srgbClr val="BC9024"/>
          </a:solidFill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36000" tIns="36000" rIns="36000" bIns="36000" rtlCol="0" anchor="t"/>
          <a:lstStyle/>
          <a:p>
            <a:r>
              <a:rPr lang="fr-FR" sz="1000" dirty="0">
                <a:solidFill>
                  <a:schemeClr val="bg1"/>
                </a:solidFill>
              </a:rPr>
              <a:t>BD 10102 – macR – 10.102.0.254/24</a:t>
            </a:r>
          </a:p>
          <a:p>
            <a:r>
              <a:rPr lang="fr-FR" sz="1000" dirty="0">
                <a:solidFill>
                  <a:schemeClr val="bg1"/>
                </a:solidFill>
              </a:rPr>
              <a:t> </a:t>
            </a:r>
            <a:r>
              <a:rPr lang="fr-FR" sz="1000" dirty="0" smtClean="0">
                <a:solidFill>
                  <a:schemeClr val="bg1"/>
                </a:solidFill>
              </a:rPr>
              <a:t> vlan102 + e1/11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3605373" y="3347408"/>
            <a:ext cx="568796" cy="207217"/>
          </a:xfrm>
          <a:prstGeom prst="roundRect">
            <a:avLst/>
          </a:prstGeom>
          <a:solidFill>
            <a:schemeClr val="tx2"/>
          </a:solidFill>
          <a:ln w="12700" cmpd="sng">
            <a:solidFill>
              <a:schemeClr val="bg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45720" rIns="45720" rtlCol="0" anchor="ctr"/>
          <a:lstStyle/>
          <a:p>
            <a:pPr algn="ctr"/>
            <a:r>
              <a:rPr lang="fr-FR" sz="600" dirty="0" err="1" smtClean="0">
                <a:solidFill>
                  <a:schemeClr val="bg1"/>
                </a:solidFill>
              </a:rPr>
              <a:t>ICMP</a:t>
            </a:r>
          </a:p>
          <a:p>
            <a:pPr algn="ctr"/>
            <a:r>
              <a:rPr lang="fr-FR" sz="600" dirty="0" err="1" smtClean="0">
                <a:solidFill>
                  <a:schemeClr val="bg1"/>
                </a:solidFill>
              </a:rPr>
              <a:t>10.102.0.1</a:t>
            </a:r>
          </a:p>
        </p:txBody>
      </p:sp>
      <p:cxnSp>
        <p:nvCxnSpPr>
          <p:cNvPr id="53" name="Straight Connector 52"/>
          <p:cNvCxnSpPr/>
          <p:nvPr/>
        </p:nvCxnSpPr>
        <p:spPr>
          <a:xfrm flipH="1" flipV="1">
            <a:off x="3536676" y="3337771"/>
            <a:ext cx="3314" cy="243937"/>
          </a:xfrm>
          <a:prstGeom prst="line">
            <a:avLst/>
          </a:prstGeom>
          <a:ln w="38100" cmpd="sng">
            <a:solidFill>
              <a:schemeClr val="tx2"/>
            </a:solidFill>
            <a:prstDash val="solid"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16200000" flipH="1" flipV="1">
            <a:off x="2027310" y="1767238"/>
            <a:ext cx="3314" cy="243937"/>
          </a:xfrm>
          <a:prstGeom prst="line">
            <a:avLst/>
          </a:prstGeom>
          <a:ln w="38100" cmpd="sng">
            <a:solidFill>
              <a:schemeClr val="bg1"/>
            </a:solidFill>
            <a:prstDash val="solid"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43008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/>
              <a:t>Utilisation de la gateway of last resort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Remote endpoint inconnu</a:t>
            </a:r>
            <a:endParaRPr lang="fr-FR"/>
          </a:p>
        </p:txBody>
      </p:sp>
      <p:grpSp>
        <p:nvGrpSpPr>
          <p:cNvPr id="5" name="Group 4"/>
          <p:cNvGrpSpPr/>
          <p:nvPr/>
        </p:nvGrpSpPr>
        <p:grpSpPr>
          <a:xfrm>
            <a:off x="3283626" y="1778000"/>
            <a:ext cx="2489370" cy="1400628"/>
            <a:chOff x="3290946" y="1778000"/>
            <a:chExt cx="2489370" cy="1400628"/>
          </a:xfrm>
        </p:grpSpPr>
        <p:sp>
          <p:nvSpPr>
            <p:cNvPr id="6" name="Cloud"/>
            <p:cNvSpPr>
              <a:spLocks noChangeAspect="1" noEditPoints="1" noChangeArrowheads="1"/>
            </p:cNvSpPr>
            <p:nvPr/>
          </p:nvSpPr>
          <p:spPr bwMode="auto">
            <a:xfrm>
              <a:off x="3290946" y="1778000"/>
              <a:ext cx="2489370" cy="1400628"/>
            </a:xfrm>
            <a:custGeom>
              <a:avLst/>
              <a:gdLst>
                <a:gd name="T0" fmla="*/ 312677596 w 21600"/>
                <a:gd name="T1" fmla="*/ 203613264 h 21600"/>
                <a:gd name="T2" fmla="*/ 312677596 w 21600"/>
                <a:gd name="T3" fmla="*/ 203613264 h 21600"/>
                <a:gd name="T4" fmla="*/ 312677596 w 21600"/>
                <a:gd name="T5" fmla="*/ 203613264 h 21600"/>
                <a:gd name="T6" fmla="*/ 312677596 w 21600"/>
                <a:gd name="T7" fmla="*/ 203613264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4 w 21600"/>
                <a:gd name="T13" fmla="*/ 3259 h 21600"/>
                <a:gd name="T14" fmla="*/ 17088 w 21600"/>
                <a:gd name="T15" fmla="*/ 1733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49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2999"/>
                </a:srgbClr>
              </a:outerShdw>
            </a:effectLst>
            <a:extLst/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 flipV="1">
              <a:off x="4240356" y="2023379"/>
              <a:ext cx="0" cy="990703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4921969" y="2023379"/>
              <a:ext cx="0" cy="990703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4240356" y="2023379"/>
              <a:ext cx="681613" cy="990703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 flipV="1">
              <a:off x="4240356" y="2023379"/>
              <a:ext cx="681613" cy="990703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 flipV="1">
              <a:off x="4240356" y="2023379"/>
              <a:ext cx="1374659" cy="990703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 flipV="1">
              <a:off x="4921969" y="2023379"/>
              <a:ext cx="693046" cy="990703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3547310" y="2023379"/>
              <a:ext cx="693046" cy="990703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3547310" y="2023379"/>
              <a:ext cx="1374659" cy="990703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4"/>
          <p:cNvSpPr/>
          <p:nvPr/>
        </p:nvSpPr>
        <p:spPr>
          <a:xfrm>
            <a:off x="3274752" y="1651607"/>
            <a:ext cx="2579855" cy="1548792"/>
          </a:xfrm>
          <a:prstGeom prst="rect">
            <a:avLst/>
          </a:prstGeom>
          <a:solidFill>
            <a:schemeClr val="bg1">
              <a:alpha val="70000"/>
            </a:schemeClr>
          </a:solidFill>
          <a:ln w="12700" cmpd="sng">
            <a:noFill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 err="1" smtClean="0">
              <a:solidFill>
                <a:schemeClr val="bg1"/>
              </a:solidFill>
            </a:endParaRPr>
          </a:p>
        </p:txBody>
      </p:sp>
      <p:cxnSp>
        <p:nvCxnSpPr>
          <p:cNvPr id="17" name="Straight Connector 16"/>
          <p:cNvCxnSpPr>
            <a:stCxn id="18" idx="0"/>
          </p:cNvCxnSpPr>
          <p:nvPr/>
        </p:nvCxnSpPr>
        <p:spPr>
          <a:xfrm flipV="1">
            <a:off x="3539990" y="3278701"/>
            <a:ext cx="0" cy="303007"/>
          </a:xfrm>
          <a:prstGeom prst="line">
            <a:avLst/>
          </a:prstGeom>
          <a:ln w="12700" cmpd="sng">
            <a:solidFill>
              <a:schemeClr val="tx2"/>
            </a:solidFill>
            <a:prstDash val="solid"/>
            <a:headEnd type="non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870" y="3014082"/>
            <a:ext cx="500240" cy="264619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 flipV="1">
            <a:off x="5607695" y="3278701"/>
            <a:ext cx="0" cy="306797"/>
          </a:xfrm>
          <a:prstGeom prst="line">
            <a:avLst/>
          </a:prstGeom>
          <a:ln w="12700" cmpd="sng">
            <a:solidFill>
              <a:schemeClr val="tx2"/>
            </a:solidFill>
            <a:prstDash val="solid"/>
            <a:headEnd type="non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575" y="3014082"/>
            <a:ext cx="500240" cy="26461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916" y="3014082"/>
            <a:ext cx="500240" cy="26461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529" y="3014082"/>
            <a:ext cx="500240" cy="26461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79664" y="765154"/>
            <a:ext cx="570029" cy="32509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355" y="1312802"/>
            <a:ext cx="494524" cy="71057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684" y="1303182"/>
            <a:ext cx="494524" cy="710577"/>
          </a:xfrm>
          <a:prstGeom prst="rect">
            <a:avLst/>
          </a:prstGeom>
        </p:spPr>
      </p:pic>
      <p:sp>
        <p:nvSpPr>
          <p:cNvPr id="33" name="Rounded Rectangle 32"/>
          <p:cNvSpPr/>
          <p:nvPr/>
        </p:nvSpPr>
        <p:spPr>
          <a:xfrm>
            <a:off x="5552715" y="3219631"/>
            <a:ext cx="109959" cy="118140"/>
          </a:xfrm>
          <a:prstGeom prst="roundRect">
            <a:avLst/>
          </a:prstGeom>
          <a:solidFill>
            <a:schemeClr val="bg1"/>
          </a:solidFill>
          <a:ln w="3175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fr-FR" sz="700" dirty="0" smtClean="0"/>
              <a:t>11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3481696" y="3219631"/>
            <a:ext cx="109959" cy="118140"/>
          </a:xfrm>
          <a:prstGeom prst="roundRect">
            <a:avLst/>
          </a:prstGeom>
          <a:solidFill>
            <a:schemeClr val="bg1"/>
          </a:solidFill>
          <a:ln w="3175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fr-FR" sz="700" dirty="0" smtClean="0"/>
              <a:t>12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74752" y="3578374"/>
            <a:ext cx="528542" cy="26427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46142" y="3578374"/>
            <a:ext cx="540002" cy="270001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3158951" y="3789048"/>
            <a:ext cx="76014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"/>
              <a:t>mac1/10.101.0.1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236071" y="3789048"/>
            <a:ext cx="76014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"/>
              <a:t>mac2/10.102.0.1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25120" y="3844300"/>
            <a:ext cx="86230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Leaf-A encapsule la trame dans un paquet VXLAN à destination de l’un des spines</a:t>
            </a:r>
          </a:p>
          <a:p>
            <a:r>
              <a:rPr lang="fr-FR" dirty="0"/>
              <a:t>via l’adresse IP anycast « S ».</a:t>
            </a:r>
          </a:p>
          <a:p>
            <a:r>
              <a:rPr lang="fr-FR" dirty="0" smtClean="0"/>
              <a:t>Le VNID utilisé est celui de la VRF (10000)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3605373" y="3347408"/>
            <a:ext cx="568796" cy="207217"/>
          </a:xfrm>
          <a:prstGeom prst="roundRect">
            <a:avLst/>
          </a:prstGeom>
          <a:solidFill>
            <a:schemeClr val="tx2"/>
          </a:solidFill>
          <a:ln w="12700" cmpd="sng">
            <a:solidFill>
              <a:schemeClr val="bg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45720" rIns="45720" rtlCol="0" anchor="ctr"/>
          <a:lstStyle/>
          <a:p>
            <a:pPr algn="ctr"/>
            <a:r>
              <a:rPr lang="fr-FR" sz="600" dirty="0" err="1">
                <a:solidFill>
                  <a:schemeClr val="bg1"/>
                </a:solidFill>
              </a:rPr>
              <a:t>ICMP</a:t>
            </a:r>
            <a:endParaRPr lang="fr-FR" sz="600" dirty="0" err="1" smtClean="0">
              <a:solidFill>
                <a:schemeClr val="bg1"/>
              </a:solidFill>
            </a:endParaRPr>
          </a:p>
          <a:p>
            <a:pPr algn="ctr"/>
            <a:r>
              <a:rPr lang="fr-FR" sz="600" dirty="0" err="1" smtClean="0">
                <a:solidFill>
                  <a:schemeClr val="bg1"/>
                </a:solidFill>
              </a:rPr>
              <a:t>10.102.0.1</a:t>
            </a:r>
          </a:p>
        </p:txBody>
      </p:sp>
      <p:cxnSp>
        <p:nvCxnSpPr>
          <p:cNvPr id="47" name="Straight Connector 46"/>
          <p:cNvCxnSpPr/>
          <p:nvPr/>
        </p:nvCxnSpPr>
        <p:spPr>
          <a:xfrm flipH="1" flipV="1">
            <a:off x="3536676" y="3337771"/>
            <a:ext cx="3314" cy="243937"/>
          </a:xfrm>
          <a:prstGeom prst="line">
            <a:avLst/>
          </a:prstGeom>
          <a:ln w="38100" cmpd="sng">
            <a:solidFill>
              <a:schemeClr val="tx2"/>
            </a:solidFill>
            <a:prstDash val="solid"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Rounded Rectangle 53"/>
          <p:cNvSpPr/>
          <p:nvPr/>
        </p:nvSpPr>
        <p:spPr>
          <a:xfrm>
            <a:off x="3260368" y="1200458"/>
            <a:ext cx="2623264" cy="562429"/>
          </a:xfrm>
          <a:prstGeom prst="roundRect">
            <a:avLst/>
          </a:prstGeom>
          <a:solidFill>
            <a:schemeClr val="tx2"/>
          </a:solidFill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36000" tIns="36000" rIns="36000" bIns="36000" rtlCol="0" anchor="t"/>
          <a:lstStyle/>
          <a:p>
            <a:r>
              <a:rPr lang="fr-FR" sz="1000" dirty="0" smtClean="0">
                <a:solidFill>
                  <a:schemeClr val="bg1"/>
                </a:solidFill>
              </a:rPr>
              <a:t>mac1/10.101.0.1 – Leaf-A – BD 10101</a:t>
            </a:r>
          </a:p>
          <a:p>
            <a:r>
              <a:rPr lang="fr-FR" sz="1000" dirty="0">
                <a:solidFill>
                  <a:schemeClr val="bg1"/>
                </a:solidFill>
              </a:rPr>
              <a:t>mac2/10.102.0.1 – Leaf-D – BD 10102</a:t>
            </a:r>
            <a:endParaRPr lang="fr-FR" sz="1000" dirty="0" smtClean="0">
              <a:solidFill>
                <a:schemeClr val="bg1"/>
              </a:solidFill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3260368" y="752187"/>
            <a:ext cx="2623264" cy="384146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36000" tIns="36000" rIns="36000" bIns="36000" rtlCol="0" anchor="t"/>
          <a:lstStyle/>
          <a:p>
            <a:r>
              <a:rPr lang="fr-FR" sz="1000" dirty="0">
                <a:solidFill>
                  <a:schemeClr val="bg1"/>
                </a:solidFill>
              </a:rPr>
              <a:t>VRF Tenant:VRF</a:t>
            </a:r>
          </a:p>
          <a:p>
            <a:r>
              <a:rPr lang="fr-FR" sz="1000" dirty="0">
                <a:solidFill>
                  <a:schemeClr val="bg1"/>
                </a:solidFill>
              </a:rPr>
              <a:t>  VNID 10000 – BD 10101 et 10102</a:t>
            </a:r>
            <a:endParaRPr lang="fr-FR" sz="1000" dirty="0" smtClean="0">
              <a:solidFill>
                <a:schemeClr val="bg1"/>
              </a:solidFill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165582" y="3118219"/>
            <a:ext cx="2885590" cy="562429"/>
          </a:xfrm>
          <a:prstGeom prst="roundRect">
            <a:avLst/>
          </a:prstGeom>
          <a:solidFill>
            <a:schemeClr val="tx2"/>
          </a:solidFill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36000" tIns="36000" rIns="36000" bIns="36000" rtlCol="0" anchor="t"/>
          <a:lstStyle/>
          <a:p>
            <a:r>
              <a:rPr lang="fr-FR" sz="1000" dirty="0" smtClean="0">
                <a:solidFill>
                  <a:schemeClr val="bg1"/>
                </a:solidFill>
              </a:rPr>
              <a:t>mac1/10.101.0.1 – e1/12 – vlan101</a:t>
            </a:r>
          </a:p>
          <a:p>
            <a:endParaRPr lang="fr-FR" sz="1000" dirty="0">
              <a:solidFill>
                <a:schemeClr val="bg1"/>
              </a:solidFill>
            </a:endParaRPr>
          </a:p>
          <a:p>
            <a:r>
              <a:rPr lang="fr-FR" sz="1000" dirty="0" smtClean="0">
                <a:solidFill>
                  <a:schemeClr val="bg1"/>
                </a:solidFill>
              </a:rPr>
              <a:t>catch all : S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6092829" y="3118219"/>
            <a:ext cx="2885590" cy="562429"/>
          </a:xfrm>
          <a:prstGeom prst="roundRect">
            <a:avLst/>
          </a:prstGeom>
          <a:solidFill>
            <a:schemeClr val="tx2"/>
          </a:solidFill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36000" tIns="36000" rIns="36000" bIns="36000" rtlCol="0" anchor="t"/>
          <a:lstStyle/>
          <a:p>
            <a:r>
              <a:rPr lang="fr-FR" sz="1000" dirty="0" smtClean="0">
                <a:solidFill>
                  <a:schemeClr val="bg1"/>
                </a:solidFill>
              </a:rPr>
              <a:t>mac2/10.102.0.1 – e1/11 – vlan102</a:t>
            </a:r>
          </a:p>
          <a:p>
            <a:endParaRPr lang="fr-FR" sz="1000" dirty="0">
              <a:solidFill>
                <a:schemeClr val="bg1"/>
              </a:solidFill>
            </a:endParaRPr>
          </a:p>
          <a:p>
            <a:r>
              <a:rPr lang="fr-FR" sz="1000" dirty="0">
                <a:solidFill>
                  <a:schemeClr val="bg1"/>
                </a:solidFill>
              </a:rPr>
              <a:t>catch all : S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165582" y="1440609"/>
            <a:ext cx="2885590" cy="555342"/>
          </a:xfrm>
          <a:prstGeom prst="roundRect">
            <a:avLst/>
          </a:prstGeom>
          <a:solidFill>
            <a:schemeClr val="bg2"/>
          </a:solidFill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36000" tIns="36000" rIns="36000" bIns="36000" rtlCol="0" anchor="t"/>
          <a:lstStyle/>
          <a:p>
            <a:r>
              <a:rPr lang="fr-FR" sz="1000" dirty="0">
                <a:solidFill>
                  <a:schemeClr val="bg1"/>
                </a:solidFill>
              </a:rPr>
              <a:t>Routing Table Tenant:VRF</a:t>
            </a:r>
          </a:p>
          <a:p>
            <a:r>
              <a:rPr lang="fr-FR" sz="1000" dirty="0">
                <a:solidFill>
                  <a:schemeClr val="bg1"/>
                </a:solidFill>
              </a:rPr>
              <a:t>  10.101.0.0/24 – Directly Connected</a:t>
            </a:r>
          </a:p>
          <a:p>
            <a:r>
              <a:rPr lang="fr-FR" sz="1000" dirty="0">
                <a:solidFill>
                  <a:schemeClr val="bg1"/>
                </a:solidFill>
              </a:rPr>
              <a:t>  10.102.0.0/24 – Next Hop S</a:t>
            </a:r>
            <a:endParaRPr lang="fr-FR" sz="1000" dirty="0" smtClean="0">
              <a:solidFill>
                <a:schemeClr val="bg1"/>
              </a:solidFill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6092829" y="1440609"/>
            <a:ext cx="2885590" cy="555342"/>
          </a:xfrm>
          <a:prstGeom prst="roundRect">
            <a:avLst/>
          </a:prstGeom>
          <a:solidFill>
            <a:schemeClr val="bg2"/>
          </a:solidFill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36000" tIns="36000" rIns="36000" bIns="36000" rtlCol="0" anchor="t"/>
          <a:lstStyle/>
          <a:p>
            <a:r>
              <a:rPr lang="fr-FR" sz="1000" dirty="0">
                <a:solidFill>
                  <a:schemeClr val="bg1"/>
                </a:solidFill>
              </a:rPr>
              <a:t>Routing Table Tenant:VRF</a:t>
            </a:r>
          </a:p>
          <a:p>
            <a:r>
              <a:rPr lang="fr-FR" sz="1000" dirty="0">
                <a:solidFill>
                  <a:schemeClr val="bg1"/>
                </a:solidFill>
              </a:rPr>
              <a:t>  10.101.0.0/24 – Next Hop S</a:t>
            </a:r>
          </a:p>
          <a:p>
            <a:r>
              <a:rPr lang="fr-FR" sz="1000" dirty="0">
                <a:solidFill>
                  <a:schemeClr val="bg1"/>
                </a:solidFill>
              </a:rPr>
              <a:t>  10.102.0.0/24 – Directly Connected</a:t>
            </a:r>
            <a:endParaRPr lang="fr-FR" sz="1000" dirty="0" smtClean="0">
              <a:solidFill>
                <a:schemeClr val="bg1"/>
              </a:solidFill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4269240" y="1800309"/>
            <a:ext cx="172832" cy="207957"/>
          </a:xfrm>
          <a:prstGeom prst="roundRect">
            <a:avLst/>
          </a:prstGeom>
          <a:solidFill>
            <a:schemeClr val="bg2"/>
          </a:solidFill>
          <a:ln w="12700" cmpd="sng">
            <a:solidFill>
              <a:schemeClr val="bg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lIns="45720" rIns="45720" rtlCol="0" anchor="ctr">
            <a:noAutofit/>
          </a:bodyPr>
          <a:lstStyle/>
          <a:p>
            <a:pPr algn="ctr"/>
            <a:r>
              <a:rPr lang="fr-FR" sz="1100" dirty="0" err="1" smtClean="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4973234" y="1793221"/>
            <a:ext cx="172832" cy="207957"/>
          </a:xfrm>
          <a:prstGeom prst="roundRect">
            <a:avLst/>
          </a:prstGeom>
          <a:solidFill>
            <a:schemeClr val="bg2"/>
          </a:solidFill>
          <a:ln w="12700" cmpd="sng">
            <a:solidFill>
              <a:schemeClr val="bg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lIns="45720" rIns="45720" rtlCol="0" anchor="ctr">
            <a:noAutofit/>
          </a:bodyPr>
          <a:lstStyle/>
          <a:p>
            <a:pPr algn="ctr"/>
            <a:r>
              <a:rPr lang="fr-FR" sz="1100" dirty="0" err="1" smtClean="0">
                <a:solidFill>
                  <a:schemeClr val="bg1"/>
                </a:solidFill>
              </a:rPr>
              <a:t>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8337671">
            <a:off x="3398051" y="2410958"/>
            <a:ext cx="1042088" cy="194862"/>
          </a:xfrm>
          <a:prstGeom prst="rect">
            <a:avLst/>
          </a:prstGeom>
        </p:spPr>
      </p:pic>
      <p:sp>
        <p:nvSpPr>
          <p:cNvPr id="48" name="Rounded Rectangle 47"/>
          <p:cNvSpPr/>
          <p:nvPr/>
        </p:nvSpPr>
        <p:spPr>
          <a:xfrm>
            <a:off x="165582" y="2054515"/>
            <a:ext cx="2885590" cy="384146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36000" tIns="36000" rIns="36000" bIns="36000" rtlCol="0" anchor="t"/>
          <a:lstStyle/>
          <a:p>
            <a:r>
              <a:rPr lang="fr-FR" sz="1000" dirty="0">
                <a:solidFill>
                  <a:schemeClr val="bg1"/>
                </a:solidFill>
              </a:rPr>
              <a:t>VRF Tenant:VRF</a:t>
            </a:r>
          </a:p>
          <a:p>
            <a:r>
              <a:rPr lang="fr-FR" sz="1000" dirty="0">
                <a:solidFill>
                  <a:schemeClr val="bg1"/>
                </a:solidFill>
              </a:rPr>
              <a:t>  VNID 10000 – BD 10101</a:t>
            </a:r>
            <a:endParaRPr lang="fr-FR" sz="1000" dirty="0" smtClean="0">
              <a:solidFill>
                <a:schemeClr val="bg1"/>
              </a:solidFill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6092829" y="2054515"/>
            <a:ext cx="2885590" cy="384146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36000" tIns="36000" rIns="36000" bIns="36000" rtlCol="0" anchor="t"/>
          <a:lstStyle/>
          <a:p>
            <a:r>
              <a:rPr lang="fr-FR" sz="1000" dirty="0">
                <a:solidFill>
                  <a:schemeClr val="bg1"/>
                </a:solidFill>
              </a:rPr>
              <a:t>VRF Tenant:VRF</a:t>
            </a:r>
          </a:p>
          <a:p>
            <a:r>
              <a:rPr lang="fr-FR" sz="1000" dirty="0">
                <a:solidFill>
                  <a:schemeClr val="bg1"/>
                </a:solidFill>
              </a:rPr>
              <a:t>  VNID 10000 – BD 10102</a:t>
            </a:r>
            <a:endParaRPr lang="fr-FR" sz="1000" dirty="0" smtClean="0">
              <a:solidFill>
                <a:schemeClr val="bg1"/>
              </a:solidFill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165582" y="2497225"/>
            <a:ext cx="2885590" cy="562429"/>
          </a:xfrm>
          <a:prstGeom prst="roundRect">
            <a:avLst/>
          </a:prstGeom>
          <a:solidFill>
            <a:srgbClr val="BC9024"/>
          </a:solidFill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36000" tIns="36000" rIns="36000" bIns="36000" rtlCol="0" anchor="t"/>
          <a:lstStyle/>
          <a:p>
            <a:r>
              <a:rPr lang="fr-FR" sz="1000" dirty="0">
                <a:solidFill>
                  <a:schemeClr val="bg1"/>
                </a:solidFill>
              </a:rPr>
              <a:t>BD 10101 – macR – 10.101.0.254/24</a:t>
            </a:r>
          </a:p>
          <a:p>
            <a:r>
              <a:rPr lang="fr-FR" sz="1000" dirty="0">
                <a:solidFill>
                  <a:schemeClr val="bg1"/>
                </a:solidFill>
              </a:rPr>
              <a:t>  </a:t>
            </a:r>
            <a:r>
              <a:rPr lang="fr-FR" sz="1000" dirty="0" smtClean="0">
                <a:solidFill>
                  <a:schemeClr val="bg1"/>
                </a:solidFill>
              </a:rPr>
              <a:t>vlan101 + e1/12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6092829" y="2497225"/>
            <a:ext cx="2885590" cy="562429"/>
          </a:xfrm>
          <a:prstGeom prst="roundRect">
            <a:avLst/>
          </a:prstGeom>
          <a:solidFill>
            <a:srgbClr val="BC9024"/>
          </a:solidFill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36000" tIns="36000" rIns="36000" bIns="36000" rtlCol="0" anchor="t"/>
          <a:lstStyle/>
          <a:p>
            <a:r>
              <a:rPr lang="fr-FR" sz="1000" dirty="0">
                <a:solidFill>
                  <a:schemeClr val="bg1"/>
                </a:solidFill>
              </a:rPr>
              <a:t>BD 10102 – macR – 10.102.0.254/24</a:t>
            </a:r>
          </a:p>
          <a:p>
            <a:r>
              <a:rPr lang="fr-FR" sz="1000" dirty="0">
                <a:solidFill>
                  <a:schemeClr val="bg1"/>
                </a:solidFill>
              </a:rPr>
              <a:t> </a:t>
            </a:r>
            <a:r>
              <a:rPr lang="fr-FR" sz="1000" dirty="0" smtClean="0">
                <a:solidFill>
                  <a:schemeClr val="bg1"/>
                </a:solidFill>
              </a:rPr>
              <a:t> vlan102 + e1/11</a:t>
            </a:r>
          </a:p>
        </p:txBody>
      </p:sp>
    </p:spTree>
    <p:extLst>
      <p:ext uri="{BB962C8B-B14F-4D97-AF65-F5344CB8AC3E}">
        <p14:creationId xmlns:p14="http://schemas.microsoft.com/office/powerpoint/2010/main" val="18675770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/>
              <a:t>Utilisation de la gateway of last resort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Remote endpoint inconnu</a:t>
            </a:r>
            <a:endParaRPr lang="fr-FR"/>
          </a:p>
        </p:txBody>
      </p:sp>
      <p:grpSp>
        <p:nvGrpSpPr>
          <p:cNvPr id="5" name="Group 4"/>
          <p:cNvGrpSpPr/>
          <p:nvPr/>
        </p:nvGrpSpPr>
        <p:grpSpPr>
          <a:xfrm>
            <a:off x="3283626" y="1778000"/>
            <a:ext cx="2489370" cy="1400628"/>
            <a:chOff x="3290946" y="1778000"/>
            <a:chExt cx="2489370" cy="1400628"/>
          </a:xfrm>
        </p:grpSpPr>
        <p:sp>
          <p:nvSpPr>
            <p:cNvPr id="6" name="Cloud"/>
            <p:cNvSpPr>
              <a:spLocks noChangeAspect="1" noEditPoints="1" noChangeArrowheads="1"/>
            </p:cNvSpPr>
            <p:nvPr/>
          </p:nvSpPr>
          <p:spPr bwMode="auto">
            <a:xfrm>
              <a:off x="3290946" y="1778000"/>
              <a:ext cx="2489370" cy="1400628"/>
            </a:xfrm>
            <a:custGeom>
              <a:avLst/>
              <a:gdLst>
                <a:gd name="T0" fmla="*/ 312677596 w 21600"/>
                <a:gd name="T1" fmla="*/ 203613264 h 21600"/>
                <a:gd name="T2" fmla="*/ 312677596 w 21600"/>
                <a:gd name="T3" fmla="*/ 203613264 h 21600"/>
                <a:gd name="T4" fmla="*/ 312677596 w 21600"/>
                <a:gd name="T5" fmla="*/ 203613264 h 21600"/>
                <a:gd name="T6" fmla="*/ 312677596 w 21600"/>
                <a:gd name="T7" fmla="*/ 203613264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4 w 21600"/>
                <a:gd name="T13" fmla="*/ 3259 h 21600"/>
                <a:gd name="T14" fmla="*/ 17088 w 21600"/>
                <a:gd name="T15" fmla="*/ 1733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49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2999"/>
                </a:srgbClr>
              </a:outerShdw>
            </a:effectLst>
            <a:extLst/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 flipV="1">
              <a:off x="4240356" y="2023379"/>
              <a:ext cx="0" cy="990703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4921969" y="2023379"/>
              <a:ext cx="0" cy="990703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4240356" y="2023379"/>
              <a:ext cx="681613" cy="990703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 flipV="1">
              <a:off x="4240356" y="2023379"/>
              <a:ext cx="681613" cy="990703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 flipV="1">
              <a:off x="4240356" y="2023379"/>
              <a:ext cx="1374659" cy="990703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 flipV="1">
              <a:off x="4921969" y="2023379"/>
              <a:ext cx="693046" cy="990703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3547310" y="2023379"/>
              <a:ext cx="693046" cy="990703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3547310" y="2023379"/>
              <a:ext cx="1374659" cy="990703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4"/>
          <p:cNvSpPr/>
          <p:nvPr/>
        </p:nvSpPr>
        <p:spPr>
          <a:xfrm>
            <a:off x="3274752" y="1651607"/>
            <a:ext cx="2579855" cy="1548792"/>
          </a:xfrm>
          <a:prstGeom prst="rect">
            <a:avLst/>
          </a:prstGeom>
          <a:solidFill>
            <a:schemeClr val="bg1">
              <a:alpha val="70000"/>
            </a:schemeClr>
          </a:solidFill>
          <a:ln w="12700" cmpd="sng">
            <a:noFill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 err="1" smtClean="0">
              <a:solidFill>
                <a:schemeClr val="bg1"/>
              </a:solidFill>
            </a:endParaRPr>
          </a:p>
        </p:txBody>
      </p:sp>
      <p:cxnSp>
        <p:nvCxnSpPr>
          <p:cNvPr id="17" name="Straight Connector 16"/>
          <p:cNvCxnSpPr>
            <a:stCxn id="18" idx="0"/>
          </p:cNvCxnSpPr>
          <p:nvPr/>
        </p:nvCxnSpPr>
        <p:spPr>
          <a:xfrm flipV="1">
            <a:off x="3539990" y="3278701"/>
            <a:ext cx="0" cy="303007"/>
          </a:xfrm>
          <a:prstGeom prst="line">
            <a:avLst/>
          </a:prstGeom>
          <a:ln w="12700" cmpd="sng">
            <a:solidFill>
              <a:schemeClr val="tx2"/>
            </a:solidFill>
            <a:prstDash val="solid"/>
            <a:headEnd type="non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870" y="3014082"/>
            <a:ext cx="500240" cy="264619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 flipV="1">
            <a:off x="5607695" y="3278701"/>
            <a:ext cx="0" cy="306797"/>
          </a:xfrm>
          <a:prstGeom prst="line">
            <a:avLst/>
          </a:prstGeom>
          <a:ln w="12700" cmpd="sng">
            <a:solidFill>
              <a:schemeClr val="tx2"/>
            </a:solidFill>
            <a:prstDash val="solid"/>
            <a:headEnd type="non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575" y="3014082"/>
            <a:ext cx="500240" cy="26461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916" y="3014082"/>
            <a:ext cx="500240" cy="26461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529" y="3014082"/>
            <a:ext cx="500240" cy="26461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79664" y="765154"/>
            <a:ext cx="570029" cy="32509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355" y="1312802"/>
            <a:ext cx="494524" cy="71057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684" y="1303182"/>
            <a:ext cx="494524" cy="710577"/>
          </a:xfrm>
          <a:prstGeom prst="rect">
            <a:avLst/>
          </a:prstGeom>
        </p:spPr>
      </p:pic>
      <p:sp>
        <p:nvSpPr>
          <p:cNvPr id="33" name="Rounded Rectangle 32"/>
          <p:cNvSpPr/>
          <p:nvPr/>
        </p:nvSpPr>
        <p:spPr>
          <a:xfrm>
            <a:off x="5552715" y="3219631"/>
            <a:ext cx="109959" cy="118140"/>
          </a:xfrm>
          <a:prstGeom prst="roundRect">
            <a:avLst/>
          </a:prstGeom>
          <a:solidFill>
            <a:schemeClr val="bg1"/>
          </a:solidFill>
          <a:ln w="3175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fr-FR" sz="700" dirty="0" smtClean="0"/>
              <a:t>11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3481696" y="3219631"/>
            <a:ext cx="109959" cy="118140"/>
          </a:xfrm>
          <a:prstGeom prst="roundRect">
            <a:avLst/>
          </a:prstGeom>
          <a:solidFill>
            <a:schemeClr val="bg1"/>
          </a:solidFill>
          <a:ln w="3175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fr-FR" sz="700" dirty="0" smtClean="0"/>
              <a:t>12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74752" y="3578374"/>
            <a:ext cx="528542" cy="26427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46142" y="3578374"/>
            <a:ext cx="540002" cy="270001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3158951" y="3789048"/>
            <a:ext cx="76014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"/>
              <a:t>mac1/10.101.0.1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236071" y="3789048"/>
            <a:ext cx="76014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"/>
              <a:t>mac2/10.102.0.1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25120" y="3844300"/>
            <a:ext cx="82638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Le Spine trouve une entrée pour 10.102.0.1 dans la bonne VRF et réencapsule</a:t>
            </a:r>
          </a:p>
          <a:p>
            <a:r>
              <a:rPr lang="fr-FR" dirty="0"/>
              <a:t>à destination du switch egress qui porte le end point (Leaf-D).</a:t>
            </a:r>
            <a:endParaRPr lang="fr-FR" dirty="0" smtClean="0"/>
          </a:p>
        </p:txBody>
      </p:sp>
      <p:sp>
        <p:nvSpPr>
          <p:cNvPr id="46" name="Rounded Rectangle 45"/>
          <p:cNvSpPr/>
          <p:nvPr/>
        </p:nvSpPr>
        <p:spPr>
          <a:xfrm>
            <a:off x="3605373" y="3347408"/>
            <a:ext cx="568796" cy="207217"/>
          </a:xfrm>
          <a:prstGeom prst="roundRect">
            <a:avLst/>
          </a:prstGeom>
          <a:solidFill>
            <a:schemeClr val="tx2"/>
          </a:solidFill>
          <a:ln w="12700" cmpd="sng">
            <a:solidFill>
              <a:schemeClr val="bg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45720" rIns="45720" rtlCol="0" anchor="ctr"/>
          <a:lstStyle/>
          <a:p>
            <a:pPr algn="ctr"/>
            <a:r>
              <a:rPr lang="fr-FR" sz="600" dirty="0" err="1">
                <a:solidFill>
                  <a:schemeClr val="bg1"/>
                </a:solidFill>
              </a:rPr>
              <a:t>ICMP</a:t>
            </a:r>
            <a:endParaRPr lang="fr-FR" sz="600" dirty="0" err="1" smtClean="0">
              <a:solidFill>
                <a:schemeClr val="bg1"/>
              </a:solidFill>
            </a:endParaRPr>
          </a:p>
          <a:p>
            <a:pPr algn="ctr"/>
            <a:r>
              <a:rPr lang="fr-FR" sz="600" dirty="0" err="1" smtClean="0">
                <a:solidFill>
                  <a:schemeClr val="bg1"/>
                </a:solidFill>
              </a:rPr>
              <a:t>10.102.0.1</a:t>
            </a:r>
          </a:p>
        </p:txBody>
      </p:sp>
      <p:cxnSp>
        <p:nvCxnSpPr>
          <p:cNvPr id="47" name="Straight Connector 46"/>
          <p:cNvCxnSpPr/>
          <p:nvPr/>
        </p:nvCxnSpPr>
        <p:spPr>
          <a:xfrm flipH="1" flipV="1">
            <a:off x="3536676" y="3337771"/>
            <a:ext cx="3314" cy="243937"/>
          </a:xfrm>
          <a:prstGeom prst="line">
            <a:avLst/>
          </a:prstGeom>
          <a:ln w="38100" cmpd="sng">
            <a:solidFill>
              <a:schemeClr val="tx2"/>
            </a:solidFill>
            <a:prstDash val="solid"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Rounded Rectangle 53"/>
          <p:cNvSpPr/>
          <p:nvPr/>
        </p:nvSpPr>
        <p:spPr>
          <a:xfrm>
            <a:off x="3260368" y="1200458"/>
            <a:ext cx="2623264" cy="562429"/>
          </a:xfrm>
          <a:prstGeom prst="roundRect">
            <a:avLst/>
          </a:prstGeom>
          <a:solidFill>
            <a:schemeClr val="tx2"/>
          </a:solidFill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36000" tIns="36000" rIns="36000" bIns="36000" rtlCol="0" anchor="t"/>
          <a:lstStyle/>
          <a:p>
            <a:r>
              <a:rPr lang="fr-FR" sz="1000" dirty="0" smtClean="0">
                <a:solidFill>
                  <a:schemeClr val="bg1"/>
                </a:solidFill>
              </a:rPr>
              <a:t>mac1/10.101.0.1 – Leaf-A – BD 10101</a:t>
            </a:r>
          </a:p>
          <a:p>
            <a:r>
              <a:rPr lang="fr-FR" sz="1000" dirty="0">
                <a:solidFill>
                  <a:schemeClr val="bg1"/>
                </a:solidFill>
              </a:rPr>
              <a:t>mac2/10.102.0.1 – Leaf-D – BD 10102</a:t>
            </a:r>
            <a:endParaRPr lang="fr-FR" sz="1000" dirty="0" smtClean="0">
              <a:solidFill>
                <a:schemeClr val="bg1"/>
              </a:solidFill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3260368" y="752187"/>
            <a:ext cx="2623264" cy="384146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36000" tIns="36000" rIns="36000" bIns="36000" rtlCol="0" anchor="t"/>
          <a:lstStyle/>
          <a:p>
            <a:r>
              <a:rPr lang="fr-FR" sz="1000" dirty="0">
                <a:solidFill>
                  <a:schemeClr val="bg1"/>
                </a:solidFill>
              </a:rPr>
              <a:t>VRF Tenant:VRF</a:t>
            </a:r>
          </a:p>
          <a:p>
            <a:r>
              <a:rPr lang="fr-FR" sz="1000" dirty="0">
                <a:solidFill>
                  <a:schemeClr val="bg1"/>
                </a:solidFill>
              </a:rPr>
              <a:t>  VNID 10000 – BD 10101 et 10102</a:t>
            </a:r>
            <a:endParaRPr lang="fr-FR" sz="1000" dirty="0" smtClean="0">
              <a:solidFill>
                <a:schemeClr val="bg1"/>
              </a:solidFill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165582" y="3118219"/>
            <a:ext cx="2885590" cy="562429"/>
          </a:xfrm>
          <a:prstGeom prst="roundRect">
            <a:avLst/>
          </a:prstGeom>
          <a:solidFill>
            <a:schemeClr val="tx2"/>
          </a:solidFill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36000" tIns="36000" rIns="36000" bIns="36000" rtlCol="0" anchor="t"/>
          <a:lstStyle/>
          <a:p>
            <a:r>
              <a:rPr lang="fr-FR" sz="1000" dirty="0" smtClean="0">
                <a:solidFill>
                  <a:schemeClr val="bg1"/>
                </a:solidFill>
              </a:rPr>
              <a:t>mac1/10.101.0.1 – e1/12 – vlan101</a:t>
            </a:r>
          </a:p>
          <a:p>
            <a:endParaRPr lang="fr-FR" sz="1000" dirty="0">
              <a:solidFill>
                <a:schemeClr val="bg1"/>
              </a:solidFill>
            </a:endParaRPr>
          </a:p>
          <a:p>
            <a:r>
              <a:rPr lang="fr-FR" sz="1000" dirty="0" smtClean="0">
                <a:solidFill>
                  <a:schemeClr val="bg1"/>
                </a:solidFill>
              </a:rPr>
              <a:t>catch all : S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6092829" y="3118219"/>
            <a:ext cx="2885590" cy="562429"/>
          </a:xfrm>
          <a:prstGeom prst="roundRect">
            <a:avLst/>
          </a:prstGeom>
          <a:solidFill>
            <a:schemeClr val="tx2"/>
          </a:solidFill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36000" tIns="36000" rIns="36000" bIns="36000" rtlCol="0" anchor="t"/>
          <a:lstStyle/>
          <a:p>
            <a:r>
              <a:rPr lang="fr-FR" sz="1000" dirty="0" smtClean="0">
                <a:solidFill>
                  <a:schemeClr val="bg1"/>
                </a:solidFill>
              </a:rPr>
              <a:t>mac2/10.102.0.1 – e1/11 – vlan102</a:t>
            </a:r>
          </a:p>
          <a:p>
            <a:endParaRPr lang="fr-FR" sz="1000" dirty="0">
              <a:solidFill>
                <a:schemeClr val="bg1"/>
              </a:solidFill>
            </a:endParaRPr>
          </a:p>
          <a:p>
            <a:r>
              <a:rPr lang="fr-FR" sz="1000" dirty="0">
                <a:solidFill>
                  <a:schemeClr val="bg1"/>
                </a:solidFill>
              </a:rPr>
              <a:t>catch all : S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165582" y="1440609"/>
            <a:ext cx="2885590" cy="555342"/>
          </a:xfrm>
          <a:prstGeom prst="roundRect">
            <a:avLst/>
          </a:prstGeom>
          <a:solidFill>
            <a:schemeClr val="bg2"/>
          </a:solidFill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36000" tIns="36000" rIns="36000" bIns="36000" rtlCol="0" anchor="t"/>
          <a:lstStyle/>
          <a:p>
            <a:r>
              <a:rPr lang="fr-FR" sz="1000" dirty="0">
                <a:solidFill>
                  <a:schemeClr val="bg1"/>
                </a:solidFill>
              </a:rPr>
              <a:t>Routing Table Tenant:VRF</a:t>
            </a:r>
          </a:p>
          <a:p>
            <a:r>
              <a:rPr lang="fr-FR" sz="1000" dirty="0">
                <a:solidFill>
                  <a:schemeClr val="bg1"/>
                </a:solidFill>
              </a:rPr>
              <a:t>  10.101.0.0/24 – Directly Connected</a:t>
            </a:r>
          </a:p>
          <a:p>
            <a:r>
              <a:rPr lang="fr-FR" sz="1000" dirty="0">
                <a:solidFill>
                  <a:schemeClr val="bg1"/>
                </a:solidFill>
              </a:rPr>
              <a:t>  10.102.0.0/24 – Next Hop S</a:t>
            </a:r>
            <a:endParaRPr lang="fr-FR" sz="1000" dirty="0" smtClean="0">
              <a:solidFill>
                <a:schemeClr val="bg1"/>
              </a:solidFill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6092829" y="1440609"/>
            <a:ext cx="2885590" cy="555342"/>
          </a:xfrm>
          <a:prstGeom prst="roundRect">
            <a:avLst/>
          </a:prstGeom>
          <a:solidFill>
            <a:schemeClr val="bg2"/>
          </a:solidFill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36000" tIns="36000" rIns="36000" bIns="36000" rtlCol="0" anchor="t"/>
          <a:lstStyle/>
          <a:p>
            <a:r>
              <a:rPr lang="fr-FR" sz="1000" dirty="0">
                <a:solidFill>
                  <a:schemeClr val="bg1"/>
                </a:solidFill>
              </a:rPr>
              <a:t>Routing Table Tenant:VRF</a:t>
            </a:r>
          </a:p>
          <a:p>
            <a:r>
              <a:rPr lang="fr-FR" sz="1000" dirty="0">
                <a:solidFill>
                  <a:schemeClr val="bg1"/>
                </a:solidFill>
              </a:rPr>
              <a:t>  10.101.0.0/24 – Next Hop S</a:t>
            </a:r>
          </a:p>
          <a:p>
            <a:r>
              <a:rPr lang="fr-FR" sz="1000" dirty="0">
                <a:solidFill>
                  <a:schemeClr val="bg1"/>
                </a:solidFill>
              </a:rPr>
              <a:t>  10.102.0.0/24 – Directly Connected</a:t>
            </a:r>
            <a:endParaRPr lang="fr-FR" sz="1000" dirty="0" smtClean="0">
              <a:solidFill>
                <a:schemeClr val="bg1"/>
              </a:solidFill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4269240" y="1800309"/>
            <a:ext cx="172832" cy="207957"/>
          </a:xfrm>
          <a:prstGeom prst="roundRect">
            <a:avLst/>
          </a:prstGeom>
          <a:solidFill>
            <a:schemeClr val="bg2"/>
          </a:solidFill>
          <a:ln w="12700" cmpd="sng">
            <a:solidFill>
              <a:schemeClr val="bg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lIns="45720" rIns="45720" rtlCol="0" anchor="ctr">
            <a:noAutofit/>
          </a:bodyPr>
          <a:lstStyle/>
          <a:p>
            <a:pPr algn="ctr"/>
            <a:r>
              <a:rPr lang="fr-FR" sz="1100" dirty="0" err="1" smtClean="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4973234" y="1793221"/>
            <a:ext cx="172832" cy="207957"/>
          </a:xfrm>
          <a:prstGeom prst="roundRect">
            <a:avLst/>
          </a:prstGeom>
          <a:solidFill>
            <a:schemeClr val="bg2"/>
          </a:solidFill>
          <a:ln w="12700" cmpd="sng">
            <a:solidFill>
              <a:schemeClr val="bg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lIns="45720" rIns="45720" rtlCol="0" anchor="ctr">
            <a:noAutofit/>
          </a:bodyPr>
          <a:lstStyle/>
          <a:p>
            <a:pPr algn="ctr"/>
            <a:r>
              <a:rPr lang="fr-FR" sz="1100" dirty="0" err="1" smtClean="0">
                <a:solidFill>
                  <a:schemeClr val="bg1"/>
                </a:solidFill>
              </a:rPr>
              <a:t>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8337671">
            <a:off x="3398051" y="2410958"/>
            <a:ext cx="1042088" cy="19486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153687">
            <a:off x="4301123" y="2386748"/>
            <a:ext cx="1065565" cy="199252"/>
          </a:xfrm>
          <a:prstGeom prst="rect">
            <a:avLst/>
          </a:prstGeom>
        </p:spPr>
      </p:pic>
      <p:sp>
        <p:nvSpPr>
          <p:cNvPr id="49" name="Rounded Rectangle 48"/>
          <p:cNvSpPr/>
          <p:nvPr/>
        </p:nvSpPr>
        <p:spPr>
          <a:xfrm>
            <a:off x="165582" y="2054515"/>
            <a:ext cx="2885590" cy="384146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36000" tIns="36000" rIns="36000" bIns="36000" rtlCol="0" anchor="t"/>
          <a:lstStyle/>
          <a:p>
            <a:r>
              <a:rPr lang="fr-FR" sz="1000" dirty="0">
                <a:solidFill>
                  <a:schemeClr val="bg1"/>
                </a:solidFill>
              </a:rPr>
              <a:t>VRF Tenant:VRF</a:t>
            </a:r>
          </a:p>
          <a:p>
            <a:r>
              <a:rPr lang="fr-FR" sz="1000" dirty="0">
                <a:solidFill>
                  <a:schemeClr val="bg1"/>
                </a:solidFill>
              </a:rPr>
              <a:t>  VNID 10000 – BD 10101</a:t>
            </a:r>
            <a:endParaRPr lang="fr-FR" sz="1000" dirty="0" smtClean="0">
              <a:solidFill>
                <a:schemeClr val="bg1"/>
              </a:solidFill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6092829" y="2054515"/>
            <a:ext cx="2885590" cy="384146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36000" tIns="36000" rIns="36000" bIns="36000" rtlCol="0" anchor="t"/>
          <a:lstStyle/>
          <a:p>
            <a:r>
              <a:rPr lang="fr-FR" sz="1000" dirty="0">
                <a:solidFill>
                  <a:schemeClr val="bg1"/>
                </a:solidFill>
              </a:rPr>
              <a:t>VRF Tenant:VRF</a:t>
            </a:r>
          </a:p>
          <a:p>
            <a:r>
              <a:rPr lang="fr-FR" sz="1000" dirty="0">
                <a:solidFill>
                  <a:schemeClr val="bg1"/>
                </a:solidFill>
              </a:rPr>
              <a:t>  VNID 10000 – BD 10102</a:t>
            </a:r>
            <a:endParaRPr lang="fr-FR" sz="1000" dirty="0" smtClean="0">
              <a:solidFill>
                <a:schemeClr val="bg1"/>
              </a:solidFill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165582" y="2497225"/>
            <a:ext cx="2885590" cy="562429"/>
          </a:xfrm>
          <a:prstGeom prst="roundRect">
            <a:avLst/>
          </a:prstGeom>
          <a:solidFill>
            <a:srgbClr val="BC9024"/>
          </a:solidFill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36000" tIns="36000" rIns="36000" bIns="36000" rtlCol="0" anchor="t"/>
          <a:lstStyle/>
          <a:p>
            <a:r>
              <a:rPr lang="fr-FR" sz="1000" dirty="0">
                <a:solidFill>
                  <a:schemeClr val="bg1"/>
                </a:solidFill>
              </a:rPr>
              <a:t>BD 10101 – macR – 10.101.0.254/24</a:t>
            </a:r>
          </a:p>
          <a:p>
            <a:r>
              <a:rPr lang="fr-FR" sz="1000" dirty="0">
                <a:solidFill>
                  <a:schemeClr val="bg1"/>
                </a:solidFill>
              </a:rPr>
              <a:t>  </a:t>
            </a:r>
            <a:r>
              <a:rPr lang="fr-FR" sz="1000" dirty="0" smtClean="0">
                <a:solidFill>
                  <a:schemeClr val="bg1"/>
                </a:solidFill>
              </a:rPr>
              <a:t>vlan101 + e1/12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6092829" y="2497225"/>
            <a:ext cx="2885590" cy="562429"/>
          </a:xfrm>
          <a:prstGeom prst="roundRect">
            <a:avLst/>
          </a:prstGeom>
          <a:solidFill>
            <a:srgbClr val="BC9024"/>
          </a:solidFill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36000" tIns="36000" rIns="36000" bIns="36000" rtlCol="0" anchor="t"/>
          <a:lstStyle/>
          <a:p>
            <a:r>
              <a:rPr lang="fr-FR" sz="1000" dirty="0">
                <a:solidFill>
                  <a:schemeClr val="bg1"/>
                </a:solidFill>
              </a:rPr>
              <a:t>BD 10102 – macR – 10.102.0.254/24</a:t>
            </a:r>
          </a:p>
          <a:p>
            <a:r>
              <a:rPr lang="fr-FR" sz="1000" dirty="0">
                <a:solidFill>
                  <a:schemeClr val="bg1"/>
                </a:solidFill>
              </a:rPr>
              <a:t> </a:t>
            </a:r>
            <a:r>
              <a:rPr lang="fr-FR" sz="1000" dirty="0" smtClean="0">
                <a:solidFill>
                  <a:schemeClr val="bg1"/>
                </a:solidFill>
              </a:rPr>
              <a:t> vlan102 + e1/11</a:t>
            </a:r>
          </a:p>
        </p:txBody>
      </p:sp>
      <p:cxnSp>
        <p:nvCxnSpPr>
          <p:cNvPr id="53" name="Straight Connector 52"/>
          <p:cNvCxnSpPr/>
          <p:nvPr/>
        </p:nvCxnSpPr>
        <p:spPr>
          <a:xfrm rot="16200000" flipH="1" flipV="1">
            <a:off x="5649370" y="1378146"/>
            <a:ext cx="3314" cy="243937"/>
          </a:xfrm>
          <a:prstGeom prst="line">
            <a:avLst/>
          </a:prstGeom>
          <a:ln w="38100" cmpd="sng">
            <a:solidFill>
              <a:schemeClr val="bg1"/>
            </a:solidFill>
            <a:prstDash val="solid"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69128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/>
              <a:t>Utilisation de la gateway of last resort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Remote endpoint inconnu</a:t>
            </a:r>
            <a:endParaRPr lang="fr-FR"/>
          </a:p>
        </p:txBody>
      </p:sp>
      <p:grpSp>
        <p:nvGrpSpPr>
          <p:cNvPr id="5" name="Group 4"/>
          <p:cNvGrpSpPr/>
          <p:nvPr/>
        </p:nvGrpSpPr>
        <p:grpSpPr>
          <a:xfrm>
            <a:off x="3283626" y="1778000"/>
            <a:ext cx="2489370" cy="1400628"/>
            <a:chOff x="3290946" y="1778000"/>
            <a:chExt cx="2489370" cy="1400628"/>
          </a:xfrm>
        </p:grpSpPr>
        <p:sp>
          <p:nvSpPr>
            <p:cNvPr id="6" name="Cloud"/>
            <p:cNvSpPr>
              <a:spLocks noChangeAspect="1" noEditPoints="1" noChangeArrowheads="1"/>
            </p:cNvSpPr>
            <p:nvPr/>
          </p:nvSpPr>
          <p:spPr bwMode="auto">
            <a:xfrm>
              <a:off x="3290946" y="1778000"/>
              <a:ext cx="2489370" cy="1400628"/>
            </a:xfrm>
            <a:custGeom>
              <a:avLst/>
              <a:gdLst>
                <a:gd name="T0" fmla="*/ 312677596 w 21600"/>
                <a:gd name="T1" fmla="*/ 203613264 h 21600"/>
                <a:gd name="T2" fmla="*/ 312677596 w 21600"/>
                <a:gd name="T3" fmla="*/ 203613264 h 21600"/>
                <a:gd name="T4" fmla="*/ 312677596 w 21600"/>
                <a:gd name="T5" fmla="*/ 203613264 h 21600"/>
                <a:gd name="T6" fmla="*/ 312677596 w 21600"/>
                <a:gd name="T7" fmla="*/ 203613264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4 w 21600"/>
                <a:gd name="T13" fmla="*/ 3259 h 21600"/>
                <a:gd name="T14" fmla="*/ 17088 w 21600"/>
                <a:gd name="T15" fmla="*/ 1733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49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2999"/>
                </a:srgbClr>
              </a:outerShdw>
            </a:effectLst>
            <a:extLst/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 flipV="1">
              <a:off x="4240356" y="2023379"/>
              <a:ext cx="0" cy="990703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4921969" y="2023379"/>
              <a:ext cx="0" cy="990703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4240356" y="2023379"/>
              <a:ext cx="681613" cy="990703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 flipV="1">
              <a:off x="4240356" y="2023379"/>
              <a:ext cx="681613" cy="990703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 flipV="1">
              <a:off x="4240356" y="2023379"/>
              <a:ext cx="1374659" cy="990703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 flipV="1">
              <a:off x="4921969" y="2023379"/>
              <a:ext cx="693046" cy="990703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3547310" y="2023379"/>
              <a:ext cx="693046" cy="990703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3547310" y="2023379"/>
              <a:ext cx="1374659" cy="990703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4"/>
          <p:cNvSpPr/>
          <p:nvPr/>
        </p:nvSpPr>
        <p:spPr>
          <a:xfrm>
            <a:off x="3274752" y="1651607"/>
            <a:ext cx="2579855" cy="1548792"/>
          </a:xfrm>
          <a:prstGeom prst="rect">
            <a:avLst/>
          </a:prstGeom>
          <a:solidFill>
            <a:schemeClr val="bg1">
              <a:alpha val="70000"/>
            </a:schemeClr>
          </a:solidFill>
          <a:ln w="12700" cmpd="sng">
            <a:noFill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 err="1" smtClean="0">
              <a:solidFill>
                <a:schemeClr val="bg1"/>
              </a:solidFill>
            </a:endParaRPr>
          </a:p>
        </p:txBody>
      </p:sp>
      <p:cxnSp>
        <p:nvCxnSpPr>
          <p:cNvPr id="17" name="Straight Connector 16"/>
          <p:cNvCxnSpPr>
            <a:stCxn id="18" idx="0"/>
          </p:cNvCxnSpPr>
          <p:nvPr/>
        </p:nvCxnSpPr>
        <p:spPr>
          <a:xfrm flipV="1">
            <a:off x="3539990" y="3278701"/>
            <a:ext cx="0" cy="303007"/>
          </a:xfrm>
          <a:prstGeom prst="line">
            <a:avLst/>
          </a:prstGeom>
          <a:ln w="12700" cmpd="sng">
            <a:solidFill>
              <a:schemeClr val="tx2"/>
            </a:solidFill>
            <a:prstDash val="solid"/>
            <a:headEnd type="non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870" y="3014082"/>
            <a:ext cx="500240" cy="264619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 flipV="1">
            <a:off x="5607695" y="3278701"/>
            <a:ext cx="0" cy="306797"/>
          </a:xfrm>
          <a:prstGeom prst="line">
            <a:avLst/>
          </a:prstGeom>
          <a:ln w="12700" cmpd="sng">
            <a:solidFill>
              <a:schemeClr val="tx2"/>
            </a:solidFill>
            <a:prstDash val="solid"/>
            <a:headEnd type="non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575" y="3014082"/>
            <a:ext cx="500240" cy="26461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916" y="3014082"/>
            <a:ext cx="500240" cy="26461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529" y="3014082"/>
            <a:ext cx="500240" cy="26461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79664" y="765154"/>
            <a:ext cx="570029" cy="32509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355" y="1312802"/>
            <a:ext cx="494524" cy="71057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684" y="1303182"/>
            <a:ext cx="494524" cy="710577"/>
          </a:xfrm>
          <a:prstGeom prst="rect">
            <a:avLst/>
          </a:prstGeom>
        </p:spPr>
      </p:pic>
      <p:sp>
        <p:nvSpPr>
          <p:cNvPr id="33" name="Rounded Rectangle 32"/>
          <p:cNvSpPr/>
          <p:nvPr/>
        </p:nvSpPr>
        <p:spPr>
          <a:xfrm>
            <a:off x="5552715" y="3219631"/>
            <a:ext cx="109959" cy="118140"/>
          </a:xfrm>
          <a:prstGeom prst="roundRect">
            <a:avLst/>
          </a:prstGeom>
          <a:solidFill>
            <a:schemeClr val="bg1"/>
          </a:solidFill>
          <a:ln w="3175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fr-FR" sz="700" dirty="0" smtClean="0"/>
              <a:t>11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3481696" y="3219631"/>
            <a:ext cx="109959" cy="118140"/>
          </a:xfrm>
          <a:prstGeom prst="roundRect">
            <a:avLst/>
          </a:prstGeom>
          <a:solidFill>
            <a:schemeClr val="bg1"/>
          </a:solidFill>
          <a:ln w="3175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fr-FR" sz="700" dirty="0" smtClean="0"/>
              <a:t>12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74752" y="3578374"/>
            <a:ext cx="528542" cy="26427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46142" y="3578374"/>
            <a:ext cx="540002" cy="270001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3158951" y="3789048"/>
            <a:ext cx="76014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"/>
              <a:t>mac1/10.101.0.1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236071" y="3789048"/>
            <a:ext cx="76014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"/>
              <a:t>mac2/10.102.0.1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25120" y="3844300"/>
            <a:ext cx="88152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Leaf-D décapsule le paquet VXLAN et envoie à son endpoint local apres check dans</a:t>
            </a:r>
          </a:p>
          <a:p>
            <a:r>
              <a:rPr lang="fr-FR" dirty="0"/>
              <a:t>la table de routage puis la table des endpoints.</a:t>
            </a:r>
          </a:p>
          <a:p>
            <a:r>
              <a:rPr lang="fr-FR" dirty="0" smtClean="0"/>
              <a:t>Leaf-D popule également une nouvelle entrée pour 10.101.0.1 vers A.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3605373" y="3347408"/>
            <a:ext cx="568796" cy="207217"/>
          </a:xfrm>
          <a:prstGeom prst="roundRect">
            <a:avLst/>
          </a:prstGeom>
          <a:solidFill>
            <a:schemeClr val="tx2"/>
          </a:solidFill>
          <a:ln w="12700" cmpd="sng">
            <a:solidFill>
              <a:schemeClr val="bg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45720" rIns="45720" rtlCol="0" anchor="ctr"/>
          <a:lstStyle/>
          <a:p>
            <a:pPr algn="ctr"/>
            <a:r>
              <a:rPr lang="fr-FR" sz="600" dirty="0" err="1">
                <a:solidFill>
                  <a:schemeClr val="bg1"/>
                </a:solidFill>
              </a:rPr>
              <a:t>ICMP</a:t>
            </a:r>
            <a:endParaRPr lang="fr-FR" sz="600" dirty="0" err="1" smtClean="0">
              <a:solidFill>
                <a:schemeClr val="bg1"/>
              </a:solidFill>
            </a:endParaRPr>
          </a:p>
          <a:p>
            <a:pPr algn="ctr"/>
            <a:r>
              <a:rPr lang="fr-FR" sz="600" dirty="0" err="1" smtClean="0">
                <a:solidFill>
                  <a:schemeClr val="bg1"/>
                </a:solidFill>
              </a:rPr>
              <a:t>10.102.0.1</a:t>
            </a:r>
          </a:p>
        </p:txBody>
      </p:sp>
      <p:cxnSp>
        <p:nvCxnSpPr>
          <p:cNvPr id="47" name="Straight Connector 46"/>
          <p:cNvCxnSpPr/>
          <p:nvPr/>
        </p:nvCxnSpPr>
        <p:spPr>
          <a:xfrm flipH="1" flipV="1">
            <a:off x="3536676" y="3337771"/>
            <a:ext cx="3314" cy="243937"/>
          </a:xfrm>
          <a:prstGeom prst="line">
            <a:avLst/>
          </a:prstGeom>
          <a:ln w="38100" cmpd="sng">
            <a:solidFill>
              <a:schemeClr val="tx2"/>
            </a:solidFill>
            <a:prstDash val="solid"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Rounded Rectangle 53"/>
          <p:cNvSpPr/>
          <p:nvPr/>
        </p:nvSpPr>
        <p:spPr>
          <a:xfrm>
            <a:off x="3260368" y="1200458"/>
            <a:ext cx="2623264" cy="562429"/>
          </a:xfrm>
          <a:prstGeom prst="roundRect">
            <a:avLst/>
          </a:prstGeom>
          <a:solidFill>
            <a:schemeClr val="tx2"/>
          </a:solidFill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36000" tIns="36000" rIns="36000" bIns="36000" rtlCol="0" anchor="t"/>
          <a:lstStyle/>
          <a:p>
            <a:r>
              <a:rPr lang="fr-FR" sz="1000" dirty="0" smtClean="0">
                <a:solidFill>
                  <a:schemeClr val="bg1"/>
                </a:solidFill>
              </a:rPr>
              <a:t>mac1/10.101.0.1 – Leaf-A – BD 10101</a:t>
            </a:r>
          </a:p>
          <a:p>
            <a:r>
              <a:rPr lang="fr-FR" sz="1000" dirty="0">
                <a:solidFill>
                  <a:schemeClr val="bg1"/>
                </a:solidFill>
              </a:rPr>
              <a:t>mac2/10.102.0.1 – Leaf-D – BD 10102</a:t>
            </a:r>
            <a:endParaRPr lang="fr-FR" sz="1000" dirty="0" smtClean="0">
              <a:solidFill>
                <a:schemeClr val="bg1"/>
              </a:solidFill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3260368" y="752187"/>
            <a:ext cx="2623264" cy="384146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36000" tIns="36000" rIns="36000" bIns="36000" rtlCol="0" anchor="t"/>
          <a:lstStyle/>
          <a:p>
            <a:r>
              <a:rPr lang="fr-FR" sz="1000" dirty="0">
                <a:solidFill>
                  <a:schemeClr val="bg1"/>
                </a:solidFill>
              </a:rPr>
              <a:t>VRF Tenant:VRF</a:t>
            </a:r>
          </a:p>
          <a:p>
            <a:r>
              <a:rPr lang="fr-FR" sz="1000" dirty="0">
                <a:solidFill>
                  <a:schemeClr val="bg1"/>
                </a:solidFill>
              </a:rPr>
              <a:t>  VNID 10000 – BD 10101 et 10102</a:t>
            </a:r>
            <a:endParaRPr lang="fr-FR" sz="1000" dirty="0" smtClean="0">
              <a:solidFill>
                <a:schemeClr val="bg1"/>
              </a:solidFill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165582" y="3118219"/>
            <a:ext cx="2885590" cy="562429"/>
          </a:xfrm>
          <a:prstGeom prst="roundRect">
            <a:avLst/>
          </a:prstGeom>
          <a:solidFill>
            <a:schemeClr val="tx2"/>
          </a:solidFill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36000" tIns="36000" rIns="36000" bIns="36000" rtlCol="0" anchor="t"/>
          <a:lstStyle/>
          <a:p>
            <a:r>
              <a:rPr lang="fr-FR" sz="1000" dirty="0" smtClean="0">
                <a:solidFill>
                  <a:schemeClr val="bg1"/>
                </a:solidFill>
              </a:rPr>
              <a:t>mac1/10.101.0.1 – e1/12 – vlan101</a:t>
            </a:r>
          </a:p>
          <a:p>
            <a:endParaRPr lang="fr-FR" sz="1000" dirty="0">
              <a:solidFill>
                <a:schemeClr val="bg1"/>
              </a:solidFill>
            </a:endParaRPr>
          </a:p>
          <a:p>
            <a:r>
              <a:rPr lang="fr-FR" sz="1000" dirty="0" smtClean="0">
                <a:solidFill>
                  <a:schemeClr val="bg1"/>
                </a:solidFill>
              </a:rPr>
              <a:t>catch all : S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6092829" y="3118219"/>
            <a:ext cx="2885590" cy="562429"/>
          </a:xfrm>
          <a:prstGeom prst="roundRect">
            <a:avLst/>
          </a:prstGeom>
          <a:solidFill>
            <a:schemeClr val="tx2"/>
          </a:solidFill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36000" tIns="36000" rIns="36000" bIns="36000" rtlCol="0" anchor="t"/>
          <a:lstStyle/>
          <a:p>
            <a:r>
              <a:rPr lang="fr-FR" sz="1000" dirty="0" smtClean="0">
                <a:solidFill>
                  <a:schemeClr val="bg1"/>
                </a:solidFill>
              </a:rPr>
              <a:t>mac2/10.102.0.1 – e1/11 – vlan102</a:t>
            </a:r>
          </a:p>
          <a:p>
            <a:r>
              <a:rPr lang="fr-FR" sz="1000" b="1" dirty="0">
                <a:solidFill>
                  <a:schemeClr val="bg1"/>
                </a:solidFill>
              </a:rPr>
              <a:t>10.101.0.1 – Leaf-A – VNID 10000</a:t>
            </a:r>
          </a:p>
          <a:p>
            <a:r>
              <a:rPr lang="fr-FR" sz="1000" dirty="0">
                <a:solidFill>
                  <a:schemeClr val="bg1"/>
                </a:solidFill>
              </a:rPr>
              <a:t>catch all : S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165582" y="1440609"/>
            <a:ext cx="2885590" cy="555342"/>
          </a:xfrm>
          <a:prstGeom prst="roundRect">
            <a:avLst/>
          </a:prstGeom>
          <a:solidFill>
            <a:schemeClr val="bg2"/>
          </a:solidFill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36000" tIns="36000" rIns="36000" bIns="36000" rtlCol="0" anchor="t"/>
          <a:lstStyle/>
          <a:p>
            <a:r>
              <a:rPr lang="fr-FR" sz="1000" dirty="0">
                <a:solidFill>
                  <a:schemeClr val="bg1"/>
                </a:solidFill>
              </a:rPr>
              <a:t>Routing Table Tenant:VRF</a:t>
            </a:r>
          </a:p>
          <a:p>
            <a:r>
              <a:rPr lang="fr-FR" sz="1000" dirty="0">
                <a:solidFill>
                  <a:schemeClr val="bg1"/>
                </a:solidFill>
              </a:rPr>
              <a:t>  10.101.0.0/24 – Directly Connected</a:t>
            </a:r>
          </a:p>
          <a:p>
            <a:r>
              <a:rPr lang="fr-FR" sz="1000" dirty="0">
                <a:solidFill>
                  <a:schemeClr val="bg1"/>
                </a:solidFill>
              </a:rPr>
              <a:t>  10.102.0.0/24 – Next Hop S</a:t>
            </a:r>
            <a:endParaRPr lang="fr-FR" sz="1000" dirty="0" smtClean="0">
              <a:solidFill>
                <a:schemeClr val="bg1"/>
              </a:solidFill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6092829" y="1440609"/>
            <a:ext cx="2885590" cy="555342"/>
          </a:xfrm>
          <a:prstGeom prst="roundRect">
            <a:avLst/>
          </a:prstGeom>
          <a:solidFill>
            <a:schemeClr val="bg2"/>
          </a:solidFill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36000" tIns="36000" rIns="36000" bIns="36000" rtlCol="0" anchor="t"/>
          <a:lstStyle/>
          <a:p>
            <a:r>
              <a:rPr lang="fr-FR" sz="1000" dirty="0">
                <a:solidFill>
                  <a:schemeClr val="bg1"/>
                </a:solidFill>
              </a:rPr>
              <a:t>Routing Table Tenant:VRF</a:t>
            </a:r>
          </a:p>
          <a:p>
            <a:r>
              <a:rPr lang="fr-FR" sz="1000" dirty="0">
                <a:solidFill>
                  <a:schemeClr val="bg1"/>
                </a:solidFill>
              </a:rPr>
              <a:t>  10.101.0.0/24 – Next Hop S</a:t>
            </a:r>
          </a:p>
          <a:p>
            <a:r>
              <a:rPr lang="fr-FR" sz="1000" dirty="0">
                <a:solidFill>
                  <a:schemeClr val="bg1"/>
                </a:solidFill>
              </a:rPr>
              <a:t>  10.102.0.0/24 – Directly Connected</a:t>
            </a:r>
            <a:endParaRPr lang="fr-FR" sz="1000" dirty="0" smtClean="0">
              <a:solidFill>
                <a:schemeClr val="bg1"/>
              </a:solidFill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4269240" y="1800309"/>
            <a:ext cx="172832" cy="207957"/>
          </a:xfrm>
          <a:prstGeom prst="roundRect">
            <a:avLst/>
          </a:prstGeom>
          <a:solidFill>
            <a:schemeClr val="bg2"/>
          </a:solidFill>
          <a:ln w="12700" cmpd="sng">
            <a:solidFill>
              <a:schemeClr val="bg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lIns="45720" rIns="45720" rtlCol="0" anchor="ctr">
            <a:noAutofit/>
          </a:bodyPr>
          <a:lstStyle/>
          <a:p>
            <a:pPr algn="ctr"/>
            <a:r>
              <a:rPr lang="fr-FR" sz="1100" dirty="0" err="1" smtClean="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4973234" y="1793221"/>
            <a:ext cx="172832" cy="207957"/>
          </a:xfrm>
          <a:prstGeom prst="roundRect">
            <a:avLst/>
          </a:prstGeom>
          <a:solidFill>
            <a:schemeClr val="bg2"/>
          </a:solidFill>
          <a:ln w="12700" cmpd="sng">
            <a:solidFill>
              <a:schemeClr val="bg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lIns="45720" rIns="45720" rtlCol="0" anchor="ctr">
            <a:noAutofit/>
          </a:bodyPr>
          <a:lstStyle/>
          <a:p>
            <a:pPr algn="ctr"/>
            <a:r>
              <a:rPr lang="fr-FR" sz="1100" dirty="0" err="1" smtClean="0">
                <a:solidFill>
                  <a:schemeClr val="bg1"/>
                </a:solidFill>
              </a:rPr>
              <a:t>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8337671">
            <a:off x="3398051" y="2410958"/>
            <a:ext cx="1042088" cy="19486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153687">
            <a:off x="4301123" y="2386748"/>
            <a:ext cx="1065565" cy="199252"/>
          </a:xfrm>
          <a:prstGeom prst="rect">
            <a:avLst/>
          </a:prstGeom>
        </p:spPr>
      </p:pic>
      <p:sp>
        <p:nvSpPr>
          <p:cNvPr id="49" name="Rounded Rectangle 48"/>
          <p:cNvSpPr/>
          <p:nvPr/>
        </p:nvSpPr>
        <p:spPr>
          <a:xfrm>
            <a:off x="4983919" y="3347408"/>
            <a:ext cx="568796" cy="207217"/>
          </a:xfrm>
          <a:prstGeom prst="roundRect">
            <a:avLst/>
          </a:prstGeom>
          <a:solidFill>
            <a:schemeClr val="tx2"/>
          </a:solidFill>
          <a:ln w="12700" cmpd="sng">
            <a:solidFill>
              <a:schemeClr val="bg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45720" rIns="45720" rtlCol="0" anchor="ctr"/>
          <a:lstStyle/>
          <a:p>
            <a:pPr algn="ctr"/>
            <a:r>
              <a:rPr lang="fr-FR" sz="600" dirty="0" err="1">
                <a:solidFill>
                  <a:schemeClr val="bg1"/>
                </a:solidFill>
              </a:rPr>
              <a:t>ICMP</a:t>
            </a:r>
            <a:endParaRPr lang="fr-FR" sz="600" dirty="0" err="1" smtClean="0">
              <a:solidFill>
                <a:schemeClr val="bg1"/>
              </a:solidFill>
            </a:endParaRPr>
          </a:p>
          <a:p>
            <a:pPr algn="ctr"/>
            <a:r>
              <a:rPr lang="fr-FR" sz="600" dirty="0" err="1" smtClean="0">
                <a:solidFill>
                  <a:schemeClr val="bg1"/>
                </a:solidFill>
              </a:rPr>
              <a:t>10.102.0.1</a:t>
            </a:r>
          </a:p>
        </p:txBody>
      </p:sp>
      <p:cxnSp>
        <p:nvCxnSpPr>
          <p:cNvPr id="50" name="Straight Connector 49"/>
          <p:cNvCxnSpPr/>
          <p:nvPr/>
        </p:nvCxnSpPr>
        <p:spPr>
          <a:xfrm rot="10800000" flipH="1" flipV="1">
            <a:off x="5607695" y="3337771"/>
            <a:ext cx="3314" cy="243937"/>
          </a:xfrm>
          <a:prstGeom prst="line">
            <a:avLst/>
          </a:prstGeom>
          <a:ln w="38100" cmpd="sng">
            <a:solidFill>
              <a:schemeClr val="tx2"/>
            </a:solidFill>
            <a:prstDash val="solid"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ounded Rectangle 50"/>
          <p:cNvSpPr/>
          <p:nvPr/>
        </p:nvSpPr>
        <p:spPr>
          <a:xfrm>
            <a:off x="165582" y="2054515"/>
            <a:ext cx="2885590" cy="384146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36000" tIns="36000" rIns="36000" bIns="36000" rtlCol="0" anchor="t"/>
          <a:lstStyle/>
          <a:p>
            <a:r>
              <a:rPr lang="fr-FR" sz="1000" dirty="0">
                <a:solidFill>
                  <a:schemeClr val="bg1"/>
                </a:solidFill>
              </a:rPr>
              <a:t>VRF Tenant:VRF</a:t>
            </a:r>
          </a:p>
          <a:p>
            <a:r>
              <a:rPr lang="fr-FR" sz="1000" dirty="0">
                <a:solidFill>
                  <a:schemeClr val="bg1"/>
                </a:solidFill>
              </a:rPr>
              <a:t>  VNID 10000 – BD 10101</a:t>
            </a:r>
            <a:endParaRPr lang="fr-FR" sz="1000" dirty="0" smtClean="0">
              <a:solidFill>
                <a:schemeClr val="bg1"/>
              </a:solidFill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6092829" y="2054515"/>
            <a:ext cx="2885590" cy="384146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36000" tIns="36000" rIns="36000" bIns="36000" rtlCol="0" anchor="t"/>
          <a:lstStyle/>
          <a:p>
            <a:r>
              <a:rPr lang="fr-FR" sz="1000" dirty="0">
                <a:solidFill>
                  <a:schemeClr val="bg1"/>
                </a:solidFill>
              </a:rPr>
              <a:t>VRF Tenant:VRF</a:t>
            </a:r>
          </a:p>
          <a:p>
            <a:r>
              <a:rPr lang="fr-FR" sz="1000" dirty="0">
                <a:solidFill>
                  <a:schemeClr val="bg1"/>
                </a:solidFill>
              </a:rPr>
              <a:t>  VNID 10000 – BD 10102</a:t>
            </a:r>
            <a:endParaRPr lang="fr-FR" sz="1000" dirty="0" smtClean="0">
              <a:solidFill>
                <a:schemeClr val="bg1"/>
              </a:solidFill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165582" y="2497225"/>
            <a:ext cx="2885590" cy="562429"/>
          </a:xfrm>
          <a:prstGeom prst="roundRect">
            <a:avLst/>
          </a:prstGeom>
          <a:solidFill>
            <a:srgbClr val="BC9024"/>
          </a:solidFill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36000" tIns="36000" rIns="36000" bIns="36000" rtlCol="0" anchor="t"/>
          <a:lstStyle/>
          <a:p>
            <a:r>
              <a:rPr lang="fr-FR" sz="1000" dirty="0">
                <a:solidFill>
                  <a:schemeClr val="bg1"/>
                </a:solidFill>
              </a:rPr>
              <a:t>BD 10101 – macR – 10.101.0.254/24</a:t>
            </a:r>
          </a:p>
          <a:p>
            <a:r>
              <a:rPr lang="fr-FR" sz="1000" dirty="0">
                <a:solidFill>
                  <a:schemeClr val="bg1"/>
                </a:solidFill>
              </a:rPr>
              <a:t>  </a:t>
            </a:r>
            <a:r>
              <a:rPr lang="fr-FR" sz="1000" dirty="0" smtClean="0">
                <a:solidFill>
                  <a:schemeClr val="bg1"/>
                </a:solidFill>
              </a:rPr>
              <a:t>vlan101 + e1/12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6092829" y="2497225"/>
            <a:ext cx="2885590" cy="562429"/>
          </a:xfrm>
          <a:prstGeom prst="roundRect">
            <a:avLst/>
          </a:prstGeom>
          <a:solidFill>
            <a:srgbClr val="BC9024"/>
          </a:solidFill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36000" tIns="36000" rIns="36000" bIns="36000" rtlCol="0" anchor="t"/>
          <a:lstStyle/>
          <a:p>
            <a:r>
              <a:rPr lang="fr-FR" sz="1000" dirty="0">
                <a:solidFill>
                  <a:schemeClr val="bg1"/>
                </a:solidFill>
              </a:rPr>
              <a:t>BD 10102 – macR – 10.102.0.254/24</a:t>
            </a:r>
          </a:p>
          <a:p>
            <a:r>
              <a:rPr lang="fr-FR" sz="1000" dirty="0">
                <a:solidFill>
                  <a:schemeClr val="bg1"/>
                </a:solidFill>
              </a:rPr>
              <a:t> </a:t>
            </a:r>
            <a:r>
              <a:rPr lang="fr-FR" sz="1000" dirty="0" smtClean="0">
                <a:solidFill>
                  <a:schemeClr val="bg1"/>
                </a:solidFill>
              </a:rPr>
              <a:t> vlan102 + e1/11</a:t>
            </a:r>
          </a:p>
        </p:txBody>
      </p:sp>
    </p:spTree>
    <p:extLst>
      <p:ext uri="{BB962C8B-B14F-4D97-AF65-F5344CB8AC3E}">
        <p14:creationId xmlns:p14="http://schemas.microsoft.com/office/powerpoint/2010/main" val="9776949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L’APIC informe les leaves concernées du mapping vlan </a:t>
            </a:r>
            <a:r>
              <a:rPr lang="fr-FR" dirty="0">
                <a:sym typeface="Wingdings"/>
              </a:rPr>
              <a:t>&lt;-&gt;</a:t>
            </a:r>
            <a:r>
              <a:rPr lang="fr-FR" dirty="0"/>
              <a:t> VNID</a:t>
            </a:r>
            <a:endParaRPr lang="fr-FR"/>
          </a:p>
        </p:txBody>
      </p:sp>
      <p:grpSp>
        <p:nvGrpSpPr>
          <p:cNvPr id="5" name="Group 4"/>
          <p:cNvGrpSpPr/>
          <p:nvPr/>
        </p:nvGrpSpPr>
        <p:grpSpPr>
          <a:xfrm>
            <a:off x="3283626" y="1778000"/>
            <a:ext cx="2489370" cy="1400628"/>
            <a:chOff x="3290946" y="1778000"/>
            <a:chExt cx="2489370" cy="1400628"/>
          </a:xfrm>
        </p:grpSpPr>
        <p:sp>
          <p:nvSpPr>
            <p:cNvPr id="6" name="Cloud"/>
            <p:cNvSpPr>
              <a:spLocks noChangeAspect="1" noEditPoints="1" noChangeArrowheads="1"/>
            </p:cNvSpPr>
            <p:nvPr/>
          </p:nvSpPr>
          <p:spPr bwMode="auto">
            <a:xfrm>
              <a:off x="3290946" y="1778000"/>
              <a:ext cx="2489370" cy="1400628"/>
            </a:xfrm>
            <a:custGeom>
              <a:avLst/>
              <a:gdLst>
                <a:gd name="T0" fmla="*/ 312677596 w 21600"/>
                <a:gd name="T1" fmla="*/ 203613264 h 21600"/>
                <a:gd name="T2" fmla="*/ 312677596 w 21600"/>
                <a:gd name="T3" fmla="*/ 203613264 h 21600"/>
                <a:gd name="T4" fmla="*/ 312677596 w 21600"/>
                <a:gd name="T5" fmla="*/ 203613264 h 21600"/>
                <a:gd name="T6" fmla="*/ 312677596 w 21600"/>
                <a:gd name="T7" fmla="*/ 203613264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4 w 21600"/>
                <a:gd name="T13" fmla="*/ 3259 h 21600"/>
                <a:gd name="T14" fmla="*/ 17088 w 21600"/>
                <a:gd name="T15" fmla="*/ 1733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49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2999"/>
                </a:srgbClr>
              </a:outerShdw>
            </a:effectLst>
            <a:extLst/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 flipV="1">
              <a:off x="4240356" y="2023379"/>
              <a:ext cx="0" cy="990703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4921969" y="2023379"/>
              <a:ext cx="0" cy="990703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4240356" y="2023379"/>
              <a:ext cx="681613" cy="990703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 flipV="1">
              <a:off x="4240356" y="2023379"/>
              <a:ext cx="681613" cy="990703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 flipV="1">
              <a:off x="4240356" y="2023379"/>
              <a:ext cx="1374659" cy="990703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 flipV="1">
              <a:off x="4921969" y="2023379"/>
              <a:ext cx="693046" cy="990703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3547310" y="2023379"/>
              <a:ext cx="693046" cy="990703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3547310" y="2023379"/>
              <a:ext cx="1374659" cy="990703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4"/>
          <p:cNvSpPr/>
          <p:nvPr/>
        </p:nvSpPr>
        <p:spPr>
          <a:xfrm>
            <a:off x="3274752" y="1651607"/>
            <a:ext cx="2579855" cy="1548792"/>
          </a:xfrm>
          <a:prstGeom prst="rect">
            <a:avLst/>
          </a:prstGeom>
          <a:solidFill>
            <a:schemeClr val="bg1">
              <a:alpha val="70000"/>
            </a:schemeClr>
          </a:solidFill>
          <a:ln w="12700" cmpd="sng">
            <a:noFill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 err="1" smtClean="0">
              <a:solidFill>
                <a:schemeClr val="bg1"/>
              </a:solidFill>
            </a:endParaRPr>
          </a:p>
        </p:txBody>
      </p:sp>
      <p:cxnSp>
        <p:nvCxnSpPr>
          <p:cNvPr id="17" name="Straight Connector 16"/>
          <p:cNvCxnSpPr>
            <a:stCxn id="18" idx="0"/>
          </p:cNvCxnSpPr>
          <p:nvPr/>
        </p:nvCxnSpPr>
        <p:spPr>
          <a:xfrm flipV="1">
            <a:off x="3539990" y="3278701"/>
            <a:ext cx="0" cy="303007"/>
          </a:xfrm>
          <a:prstGeom prst="line">
            <a:avLst/>
          </a:prstGeom>
          <a:ln w="12700" cmpd="sng">
            <a:solidFill>
              <a:schemeClr val="tx2"/>
            </a:solidFill>
            <a:prstDash val="solid"/>
            <a:headEnd type="non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870" y="3014082"/>
            <a:ext cx="500240" cy="264619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 flipV="1">
            <a:off x="5607695" y="3278701"/>
            <a:ext cx="0" cy="306797"/>
          </a:xfrm>
          <a:prstGeom prst="line">
            <a:avLst/>
          </a:prstGeom>
          <a:ln w="12700" cmpd="sng">
            <a:solidFill>
              <a:schemeClr val="tx2"/>
            </a:solidFill>
            <a:prstDash val="solid"/>
            <a:headEnd type="non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575" y="3014082"/>
            <a:ext cx="500240" cy="26461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916" y="3014082"/>
            <a:ext cx="500240" cy="26461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529" y="3014082"/>
            <a:ext cx="500240" cy="26461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79664" y="765154"/>
            <a:ext cx="570029" cy="32509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355" y="1312802"/>
            <a:ext cx="494524" cy="71057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684" y="1303182"/>
            <a:ext cx="494524" cy="710577"/>
          </a:xfrm>
          <a:prstGeom prst="rect">
            <a:avLst/>
          </a:prstGeom>
        </p:spPr>
      </p:pic>
      <p:sp>
        <p:nvSpPr>
          <p:cNvPr id="27" name="Right Arrow 26"/>
          <p:cNvSpPr/>
          <p:nvPr/>
        </p:nvSpPr>
        <p:spPr>
          <a:xfrm rot="7062275">
            <a:off x="2859303" y="1936192"/>
            <a:ext cx="2299939" cy="155132"/>
          </a:xfrm>
          <a:prstGeom prst="rightArrow">
            <a:avLst/>
          </a:prstGeom>
          <a:solidFill>
            <a:srgbClr val="EDC86F"/>
          </a:solidFill>
          <a:ln w="12700" cmpd="sng">
            <a:solidFill>
              <a:srgbClr val="BB891E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 err="1" smtClean="0">
              <a:solidFill>
                <a:schemeClr val="bg1"/>
              </a:solidFill>
            </a:endParaRPr>
          </a:p>
        </p:txBody>
      </p:sp>
      <p:sp>
        <p:nvSpPr>
          <p:cNvPr id="29" name="Right Arrow 28"/>
          <p:cNvSpPr/>
          <p:nvPr/>
        </p:nvSpPr>
        <p:spPr>
          <a:xfrm rot="14537725" flipH="1">
            <a:off x="3995576" y="1936192"/>
            <a:ext cx="2299939" cy="155132"/>
          </a:xfrm>
          <a:prstGeom prst="rightArrow">
            <a:avLst/>
          </a:prstGeom>
          <a:solidFill>
            <a:srgbClr val="EDC86F"/>
          </a:solidFill>
          <a:ln w="12700" cmpd="sng">
            <a:solidFill>
              <a:srgbClr val="BB891E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 err="1" smtClean="0">
              <a:solidFill>
                <a:schemeClr val="bg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69849" y="3259386"/>
            <a:ext cx="2539321" cy="931716"/>
          </a:xfrm>
          <a:prstGeom prst="roundRect">
            <a:avLst>
              <a:gd name="adj" fmla="val 10610"/>
            </a:avLst>
          </a:prstGeom>
          <a:solidFill>
            <a:srgbClr val="EDC86F"/>
          </a:solidFill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>
              <a:buClr>
                <a:schemeClr val="tx2"/>
              </a:buClr>
            </a:pPr>
            <a:r>
              <a:rPr lang="fr-FR" sz="1050" dirty="0" smtClean="0"/>
              <a:t>Un nouveau BD (VNID 10101*) avec </a:t>
            </a:r>
            <a:r>
              <a:rPr lang="fr-FR" sz="1050" smtClean="0"/>
              <a:t>IPDG 10.101.0.254/24 est alloué</a:t>
            </a:r>
          </a:p>
          <a:p>
            <a:pPr>
              <a:buClr>
                <a:schemeClr val="tx2"/>
              </a:buClr>
            </a:pPr>
            <a:r>
              <a:rPr lang="fr-FR" sz="1050" dirty="0" smtClean="0"/>
              <a:t>+</a:t>
            </a:r>
          </a:p>
          <a:p>
            <a:pPr>
              <a:buClr>
                <a:schemeClr val="tx2"/>
              </a:buClr>
            </a:pPr>
            <a:r>
              <a:rPr lang="fr-FR" sz="1050" dirty="0" smtClean="0"/>
              <a:t>Tout le trafic venant du port 12 sur le</a:t>
            </a:r>
          </a:p>
          <a:p>
            <a:pPr>
              <a:buClr>
                <a:schemeClr val="tx2"/>
              </a:buClr>
            </a:pPr>
            <a:r>
              <a:rPr lang="fr-FR" sz="1050" dirty="0" smtClean="0"/>
              <a:t>vlan 101 est associé au VNID 10101</a:t>
            </a:r>
            <a:endParaRPr lang="fr-FR" sz="1050" dirty="0"/>
          </a:p>
        </p:txBody>
      </p:sp>
      <p:sp>
        <p:nvSpPr>
          <p:cNvPr id="31" name="Rounded Rectangle 30"/>
          <p:cNvSpPr/>
          <p:nvPr/>
        </p:nvSpPr>
        <p:spPr>
          <a:xfrm>
            <a:off x="6209290" y="3259386"/>
            <a:ext cx="2539321" cy="931716"/>
          </a:xfrm>
          <a:prstGeom prst="roundRect">
            <a:avLst>
              <a:gd name="adj" fmla="val 10610"/>
            </a:avLst>
          </a:prstGeom>
          <a:solidFill>
            <a:srgbClr val="EDC86F"/>
          </a:solidFill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>
              <a:buClr>
                <a:schemeClr val="tx2"/>
              </a:buClr>
            </a:pPr>
            <a:r>
              <a:rPr lang="fr-FR" sz="1050" dirty="0" smtClean="0"/>
              <a:t>Un nouveau BD (VNID 10101*) avec IPDG 10.101.0.254/24 est alloué</a:t>
            </a:r>
          </a:p>
          <a:p>
            <a:pPr>
              <a:buClr>
                <a:schemeClr val="tx2"/>
              </a:buClr>
            </a:pPr>
            <a:r>
              <a:rPr lang="fr-FR" sz="1050" dirty="0" smtClean="0"/>
              <a:t>+</a:t>
            </a:r>
          </a:p>
          <a:p>
            <a:pPr>
              <a:buClr>
                <a:schemeClr val="tx2"/>
              </a:buClr>
            </a:pPr>
            <a:r>
              <a:rPr lang="fr-FR" sz="1050" dirty="0" smtClean="0"/>
              <a:t>Tout le trafic venant du port 11 sur le</a:t>
            </a:r>
          </a:p>
          <a:p>
            <a:pPr>
              <a:buClr>
                <a:schemeClr val="tx2"/>
              </a:buClr>
            </a:pPr>
            <a:r>
              <a:rPr lang="fr-FR" sz="1050" dirty="0" smtClean="0"/>
              <a:t>vlan 101 est associé au VNID 10101</a:t>
            </a:r>
            <a:endParaRPr lang="fr-FR" sz="1050" dirty="0"/>
          </a:p>
        </p:txBody>
      </p:sp>
      <p:sp>
        <p:nvSpPr>
          <p:cNvPr id="33" name="Rounded Rectangle 32"/>
          <p:cNvSpPr/>
          <p:nvPr/>
        </p:nvSpPr>
        <p:spPr>
          <a:xfrm>
            <a:off x="5552715" y="3219631"/>
            <a:ext cx="109959" cy="118140"/>
          </a:xfrm>
          <a:prstGeom prst="roundRect">
            <a:avLst/>
          </a:prstGeom>
          <a:solidFill>
            <a:schemeClr val="bg1"/>
          </a:solidFill>
          <a:ln w="3175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fr-FR" sz="700" dirty="0" smtClean="0"/>
              <a:t>11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69849" y="4250164"/>
            <a:ext cx="85460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/>
              <a:t>* Le numéro de VNID pour le BD est attribué automatiquement par le cluster APIC.</a:t>
            </a:r>
          </a:p>
          <a:p>
            <a:r>
              <a:rPr lang="fr-FR"/>
              <a:t>Dans cet exemple nous utiliserons la valeur 10101.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3481696" y="3219631"/>
            <a:ext cx="109959" cy="118140"/>
          </a:xfrm>
          <a:prstGeom prst="roundRect">
            <a:avLst/>
          </a:prstGeom>
          <a:solidFill>
            <a:schemeClr val="bg1"/>
          </a:solidFill>
          <a:ln w="3175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fr-FR" sz="700" dirty="0" smtClean="0"/>
              <a:t>12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74752" y="3578374"/>
            <a:ext cx="528542" cy="26427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46142" y="3578374"/>
            <a:ext cx="540002" cy="270001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3158951" y="3789048"/>
            <a:ext cx="76014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"/>
              <a:t>mac1/10.101.0.1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236071" y="3789048"/>
            <a:ext cx="76014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"/>
              <a:t>mac2/10.101.0.2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165582" y="2490544"/>
            <a:ext cx="2885590" cy="562429"/>
          </a:xfrm>
          <a:prstGeom prst="roundRect">
            <a:avLst/>
          </a:prstGeom>
          <a:solidFill>
            <a:srgbClr val="BC9024"/>
          </a:solidFill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36000" tIns="36000" rIns="36000" bIns="36000" rtlCol="0" anchor="t"/>
          <a:lstStyle/>
          <a:p>
            <a:r>
              <a:rPr lang="fr-FR" sz="1000" b="1" dirty="0">
                <a:solidFill>
                  <a:schemeClr val="bg1"/>
                </a:solidFill>
              </a:rPr>
              <a:t>BD 10101 – 10.101.0.254/24</a:t>
            </a:r>
          </a:p>
          <a:p>
            <a:r>
              <a:rPr lang="fr-FR" sz="1000" b="1" dirty="0">
                <a:solidFill>
                  <a:schemeClr val="bg1"/>
                </a:solidFill>
              </a:rPr>
              <a:t>  </a:t>
            </a:r>
            <a:r>
              <a:rPr lang="fr-FR" sz="1000" b="1" dirty="0" smtClean="0">
                <a:solidFill>
                  <a:schemeClr val="bg1"/>
                </a:solidFill>
              </a:rPr>
              <a:t>vlan101 + e1/12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6092829" y="2490544"/>
            <a:ext cx="2885590" cy="562429"/>
          </a:xfrm>
          <a:prstGeom prst="roundRect">
            <a:avLst/>
          </a:prstGeom>
          <a:solidFill>
            <a:srgbClr val="BC9024"/>
          </a:solidFill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36000" tIns="36000" rIns="36000" bIns="36000" rtlCol="0" anchor="t"/>
          <a:lstStyle/>
          <a:p>
            <a:r>
              <a:rPr lang="fr-FR" sz="1000" b="1" dirty="0">
                <a:solidFill>
                  <a:schemeClr val="bg1"/>
                </a:solidFill>
              </a:rPr>
              <a:t>BD 10101 – 10.101.0.254/24</a:t>
            </a:r>
          </a:p>
          <a:p>
            <a:r>
              <a:rPr lang="fr-FR" sz="1000" b="1" dirty="0">
                <a:solidFill>
                  <a:schemeClr val="bg1"/>
                </a:solidFill>
              </a:rPr>
              <a:t> </a:t>
            </a:r>
            <a:r>
              <a:rPr lang="fr-FR" sz="1000" b="1" dirty="0" smtClean="0">
                <a:solidFill>
                  <a:schemeClr val="bg1"/>
                </a:solidFill>
              </a:rPr>
              <a:t> vlan101 + e1/11</a:t>
            </a:r>
          </a:p>
        </p:txBody>
      </p:sp>
    </p:spTree>
    <p:extLst>
      <p:ext uri="{BB962C8B-B14F-4D97-AF65-F5344CB8AC3E}">
        <p14:creationId xmlns:p14="http://schemas.microsoft.com/office/powerpoint/2010/main" val="20004506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 animBg="1"/>
      <p:bldP spid="30" grpId="0" animBg="1"/>
      <p:bldP spid="31" grpId="0" animBg="1"/>
      <p:bldP spid="34" grpId="0"/>
      <p:bldP spid="39" grpId="0" animBg="1"/>
      <p:bldP spid="4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/>
              <a:t>Le leaf répond localement aux requêtes ARP pour IPDG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Pervasive IP</a:t>
            </a:r>
            <a:endParaRPr lang="fr-FR"/>
          </a:p>
        </p:txBody>
      </p:sp>
      <p:grpSp>
        <p:nvGrpSpPr>
          <p:cNvPr id="5" name="Group 4"/>
          <p:cNvGrpSpPr/>
          <p:nvPr/>
        </p:nvGrpSpPr>
        <p:grpSpPr>
          <a:xfrm>
            <a:off x="3283626" y="1778000"/>
            <a:ext cx="2489370" cy="1400628"/>
            <a:chOff x="3290946" y="1778000"/>
            <a:chExt cx="2489370" cy="1400628"/>
          </a:xfrm>
        </p:grpSpPr>
        <p:sp>
          <p:nvSpPr>
            <p:cNvPr id="6" name="Cloud"/>
            <p:cNvSpPr>
              <a:spLocks noChangeAspect="1" noEditPoints="1" noChangeArrowheads="1"/>
            </p:cNvSpPr>
            <p:nvPr/>
          </p:nvSpPr>
          <p:spPr bwMode="auto">
            <a:xfrm>
              <a:off x="3290946" y="1778000"/>
              <a:ext cx="2489370" cy="1400628"/>
            </a:xfrm>
            <a:custGeom>
              <a:avLst/>
              <a:gdLst>
                <a:gd name="T0" fmla="*/ 312677596 w 21600"/>
                <a:gd name="T1" fmla="*/ 203613264 h 21600"/>
                <a:gd name="T2" fmla="*/ 312677596 w 21600"/>
                <a:gd name="T3" fmla="*/ 203613264 h 21600"/>
                <a:gd name="T4" fmla="*/ 312677596 w 21600"/>
                <a:gd name="T5" fmla="*/ 203613264 h 21600"/>
                <a:gd name="T6" fmla="*/ 312677596 w 21600"/>
                <a:gd name="T7" fmla="*/ 203613264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4 w 21600"/>
                <a:gd name="T13" fmla="*/ 3259 h 21600"/>
                <a:gd name="T14" fmla="*/ 17088 w 21600"/>
                <a:gd name="T15" fmla="*/ 1733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49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2999"/>
                </a:srgbClr>
              </a:outerShdw>
            </a:effectLst>
            <a:extLst/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 flipV="1">
              <a:off x="4240356" y="2023379"/>
              <a:ext cx="0" cy="990703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4921969" y="2023379"/>
              <a:ext cx="0" cy="990703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4240356" y="2023379"/>
              <a:ext cx="681613" cy="990703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 flipV="1">
              <a:off x="4240356" y="2023379"/>
              <a:ext cx="681613" cy="990703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 flipV="1">
              <a:off x="4240356" y="2023379"/>
              <a:ext cx="1374659" cy="990703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 flipV="1">
              <a:off x="4921969" y="2023379"/>
              <a:ext cx="693046" cy="990703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3547310" y="2023379"/>
              <a:ext cx="693046" cy="990703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3547310" y="2023379"/>
              <a:ext cx="1374659" cy="990703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4"/>
          <p:cNvSpPr/>
          <p:nvPr/>
        </p:nvSpPr>
        <p:spPr>
          <a:xfrm>
            <a:off x="3274752" y="1651607"/>
            <a:ext cx="2579855" cy="1548792"/>
          </a:xfrm>
          <a:prstGeom prst="rect">
            <a:avLst/>
          </a:prstGeom>
          <a:solidFill>
            <a:schemeClr val="bg1">
              <a:alpha val="70000"/>
            </a:schemeClr>
          </a:solidFill>
          <a:ln w="12700" cmpd="sng">
            <a:noFill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 err="1" smtClean="0">
              <a:solidFill>
                <a:schemeClr val="bg1"/>
              </a:solidFill>
            </a:endParaRPr>
          </a:p>
        </p:txBody>
      </p:sp>
      <p:cxnSp>
        <p:nvCxnSpPr>
          <p:cNvPr id="17" name="Straight Connector 16"/>
          <p:cNvCxnSpPr>
            <a:stCxn id="18" idx="0"/>
          </p:cNvCxnSpPr>
          <p:nvPr/>
        </p:nvCxnSpPr>
        <p:spPr>
          <a:xfrm flipV="1">
            <a:off x="3539990" y="3278701"/>
            <a:ext cx="0" cy="303007"/>
          </a:xfrm>
          <a:prstGeom prst="line">
            <a:avLst/>
          </a:prstGeom>
          <a:ln w="12700" cmpd="sng">
            <a:solidFill>
              <a:schemeClr val="tx2"/>
            </a:solidFill>
            <a:prstDash val="solid"/>
            <a:headEnd type="non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870" y="3014082"/>
            <a:ext cx="500240" cy="264619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 flipV="1">
            <a:off x="5607695" y="3278701"/>
            <a:ext cx="0" cy="306797"/>
          </a:xfrm>
          <a:prstGeom prst="line">
            <a:avLst/>
          </a:prstGeom>
          <a:ln w="12700" cmpd="sng">
            <a:solidFill>
              <a:schemeClr val="tx2"/>
            </a:solidFill>
            <a:prstDash val="solid"/>
            <a:headEnd type="non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575" y="3014082"/>
            <a:ext cx="500240" cy="26461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916" y="3014082"/>
            <a:ext cx="500240" cy="26461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529" y="3014082"/>
            <a:ext cx="500240" cy="26461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79664" y="765154"/>
            <a:ext cx="570029" cy="32509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355" y="1312802"/>
            <a:ext cx="494524" cy="71057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684" y="1303182"/>
            <a:ext cx="494524" cy="710577"/>
          </a:xfrm>
          <a:prstGeom prst="rect">
            <a:avLst/>
          </a:prstGeom>
        </p:spPr>
      </p:pic>
      <p:sp>
        <p:nvSpPr>
          <p:cNvPr id="33" name="Rounded Rectangle 32"/>
          <p:cNvSpPr/>
          <p:nvPr/>
        </p:nvSpPr>
        <p:spPr>
          <a:xfrm>
            <a:off x="5552715" y="3219631"/>
            <a:ext cx="109959" cy="118140"/>
          </a:xfrm>
          <a:prstGeom prst="roundRect">
            <a:avLst/>
          </a:prstGeom>
          <a:solidFill>
            <a:schemeClr val="bg1"/>
          </a:solidFill>
          <a:ln w="3175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fr-FR" sz="700" dirty="0" smtClean="0"/>
              <a:t>11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3481696" y="3219631"/>
            <a:ext cx="109959" cy="118140"/>
          </a:xfrm>
          <a:prstGeom prst="roundRect">
            <a:avLst/>
          </a:prstGeom>
          <a:solidFill>
            <a:schemeClr val="bg1"/>
          </a:solidFill>
          <a:ln w="3175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fr-FR" sz="700" dirty="0" smtClean="0"/>
              <a:t>12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74752" y="3578374"/>
            <a:ext cx="528542" cy="26427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46142" y="3578374"/>
            <a:ext cx="540002" cy="270001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3158951" y="3789048"/>
            <a:ext cx="76014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"/>
              <a:t>mac1/10.101.0.1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236071" y="3789048"/>
            <a:ext cx="76014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"/>
              <a:t>mac2/10.102.0.1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3260368" y="1200458"/>
            <a:ext cx="2623264" cy="562429"/>
          </a:xfrm>
          <a:prstGeom prst="roundRect">
            <a:avLst/>
          </a:prstGeom>
          <a:solidFill>
            <a:schemeClr val="tx2"/>
          </a:solidFill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36000" tIns="36000" rIns="36000" bIns="36000" rtlCol="0" anchor="t"/>
          <a:lstStyle/>
          <a:p>
            <a:r>
              <a:rPr lang="fr-FR" sz="1000" dirty="0" smtClean="0">
                <a:solidFill>
                  <a:schemeClr val="bg1"/>
                </a:solidFill>
              </a:rPr>
              <a:t>mac1/10.101.0.1 – Leaf-A – BD 10101</a:t>
            </a:r>
          </a:p>
          <a:p>
            <a:r>
              <a:rPr lang="fr-FR" sz="1000" dirty="0">
                <a:solidFill>
                  <a:schemeClr val="bg1"/>
                </a:solidFill>
              </a:rPr>
              <a:t>mac2/10.102.0.1 – Leaf-D – BD 10102</a:t>
            </a:r>
            <a:endParaRPr lang="fr-FR" sz="1000" dirty="0" smtClean="0">
              <a:solidFill>
                <a:schemeClr val="bg1"/>
              </a:solidFill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3260368" y="752187"/>
            <a:ext cx="2623264" cy="384146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36000" tIns="36000" rIns="36000" bIns="36000" rtlCol="0" anchor="t"/>
          <a:lstStyle/>
          <a:p>
            <a:r>
              <a:rPr lang="fr-FR" sz="1000" dirty="0">
                <a:solidFill>
                  <a:schemeClr val="bg1"/>
                </a:solidFill>
              </a:rPr>
              <a:t>VRF Tenant:VRF</a:t>
            </a:r>
          </a:p>
          <a:p>
            <a:r>
              <a:rPr lang="fr-FR" sz="1000" dirty="0">
                <a:solidFill>
                  <a:schemeClr val="bg1"/>
                </a:solidFill>
              </a:rPr>
              <a:t>  VNID 10000 – BD 10101 et 10102</a:t>
            </a:r>
            <a:endParaRPr lang="fr-FR" sz="1000" dirty="0" smtClean="0">
              <a:solidFill>
                <a:schemeClr val="bg1"/>
              </a:solidFill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165582" y="2497225"/>
            <a:ext cx="2885590" cy="562429"/>
          </a:xfrm>
          <a:prstGeom prst="roundRect">
            <a:avLst/>
          </a:prstGeom>
          <a:solidFill>
            <a:srgbClr val="BC9024"/>
          </a:solidFill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36000" tIns="36000" rIns="36000" bIns="36000" rtlCol="0" anchor="t"/>
          <a:lstStyle/>
          <a:p>
            <a:r>
              <a:rPr lang="fr-FR" sz="1000" dirty="0">
                <a:solidFill>
                  <a:schemeClr val="bg1"/>
                </a:solidFill>
              </a:rPr>
              <a:t>BD 10101 – macR – 10.101.0.254/24</a:t>
            </a:r>
          </a:p>
          <a:p>
            <a:r>
              <a:rPr lang="fr-FR" sz="1000" dirty="0">
                <a:solidFill>
                  <a:schemeClr val="bg1"/>
                </a:solidFill>
              </a:rPr>
              <a:t>  </a:t>
            </a:r>
            <a:r>
              <a:rPr lang="fr-FR" sz="1000" dirty="0" smtClean="0">
                <a:solidFill>
                  <a:schemeClr val="bg1"/>
                </a:solidFill>
              </a:rPr>
              <a:t>vlan101 + e1/12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6092829" y="2497225"/>
            <a:ext cx="2885590" cy="562429"/>
          </a:xfrm>
          <a:prstGeom prst="roundRect">
            <a:avLst/>
          </a:prstGeom>
          <a:solidFill>
            <a:srgbClr val="BC9024"/>
          </a:solidFill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36000" tIns="36000" rIns="36000" bIns="36000" rtlCol="0" anchor="t"/>
          <a:lstStyle/>
          <a:p>
            <a:r>
              <a:rPr lang="fr-FR" sz="1000" dirty="0">
                <a:solidFill>
                  <a:schemeClr val="bg1"/>
                </a:solidFill>
              </a:rPr>
              <a:t>BD 10102 – macR – 10.102.0.254/24</a:t>
            </a:r>
          </a:p>
          <a:p>
            <a:r>
              <a:rPr lang="fr-FR" sz="1000" dirty="0">
                <a:solidFill>
                  <a:schemeClr val="bg1"/>
                </a:solidFill>
              </a:rPr>
              <a:t> </a:t>
            </a:r>
            <a:r>
              <a:rPr lang="fr-FR" sz="1000" dirty="0" smtClean="0">
                <a:solidFill>
                  <a:schemeClr val="bg1"/>
                </a:solidFill>
              </a:rPr>
              <a:t> vlan102 + e1/11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165582" y="3118219"/>
            <a:ext cx="2885590" cy="562429"/>
          </a:xfrm>
          <a:prstGeom prst="roundRect">
            <a:avLst/>
          </a:prstGeom>
          <a:solidFill>
            <a:schemeClr val="tx2"/>
          </a:solidFill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36000" tIns="36000" rIns="36000" bIns="36000" rtlCol="0" anchor="t"/>
          <a:lstStyle/>
          <a:p>
            <a:r>
              <a:rPr lang="fr-FR" sz="1000" dirty="0" smtClean="0">
                <a:solidFill>
                  <a:schemeClr val="bg1"/>
                </a:solidFill>
              </a:rPr>
              <a:t>mac1/10.101.0.1 – e1/12 – vlan101</a:t>
            </a:r>
          </a:p>
          <a:p>
            <a:endParaRPr lang="fr-FR" sz="1000" dirty="0">
              <a:solidFill>
                <a:schemeClr val="bg1"/>
              </a:solidFill>
            </a:endParaRPr>
          </a:p>
          <a:p>
            <a:r>
              <a:rPr lang="fr-FR" sz="1000" dirty="0" smtClean="0">
                <a:solidFill>
                  <a:schemeClr val="bg1"/>
                </a:solidFill>
              </a:rPr>
              <a:t>catch all : S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6092829" y="3118219"/>
            <a:ext cx="2885590" cy="562429"/>
          </a:xfrm>
          <a:prstGeom prst="roundRect">
            <a:avLst/>
          </a:prstGeom>
          <a:solidFill>
            <a:schemeClr val="tx2"/>
          </a:solidFill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36000" tIns="36000" rIns="36000" bIns="36000" rtlCol="0" anchor="t"/>
          <a:lstStyle/>
          <a:p>
            <a:r>
              <a:rPr lang="fr-FR" sz="1000" dirty="0" smtClean="0">
                <a:solidFill>
                  <a:schemeClr val="bg1"/>
                </a:solidFill>
              </a:rPr>
              <a:t>mac2/10.102.0.1 – e1/11 – vlan102</a:t>
            </a:r>
          </a:p>
          <a:p>
            <a:r>
              <a:rPr lang="fr-FR" sz="1000" dirty="0">
                <a:solidFill>
                  <a:schemeClr val="bg1"/>
                </a:solidFill>
              </a:rPr>
              <a:t>10.101.0.1 – Leaf-A – VNID 10000</a:t>
            </a:r>
          </a:p>
          <a:p>
            <a:r>
              <a:rPr lang="fr-FR" sz="1000" dirty="0">
                <a:solidFill>
                  <a:schemeClr val="bg1"/>
                </a:solidFill>
              </a:rPr>
              <a:t>catch all : S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165582" y="1440609"/>
            <a:ext cx="2885590" cy="555342"/>
          </a:xfrm>
          <a:prstGeom prst="roundRect">
            <a:avLst/>
          </a:prstGeom>
          <a:solidFill>
            <a:schemeClr val="bg2"/>
          </a:solidFill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36000" tIns="36000" rIns="36000" bIns="36000" rtlCol="0" anchor="t"/>
          <a:lstStyle/>
          <a:p>
            <a:r>
              <a:rPr lang="fr-FR" sz="1000" dirty="0">
                <a:solidFill>
                  <a:schemeClr val="bg1"/>
                </a:solidFill>
              </a:rPr>
              <a:t>Routing Table Tenant:VRF</a:t>
            </a:r>
          </a:p>
          <a:p>
            <a:r>
              <a:rPr lang="fr-FR" sz="1000" dirty="0">
                <a:solidFill>
                  <a:schemeClr val="bg1"/>
                </a:solidFill>
              </a:rPr>
              <a:t>  10.101.0.0/24 – Directly Connected</a:t>
            </a:r>
          </a:p>
          <a:p>
            <a:r>
              <a:rPr lang="fr-FR" sz="1000" dirty="0">
                <a:solidFill>
                  <a:schemeClr val="bg1"/>
                </a:solidFill>
              </a:rPr>
              <a:t>  10.102.0.0/24 – Next Hop S</a:t>
            </a:r>
            <a:endParaRPr lang="fr-FR" sz="1000" dirty="0" smtClean="0">
              <a:solidFill>
                <a:schemeClr val="bg1"/>
              </a:solidFill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6092829" y="1440609"/>
            <a:ext cx="2885590" cy="555342"/>
          </a:xfrm>
          <a:prstGeom prst="roundRect">
            <a:avLst/>
          </a:prstGeom>
          <a:solidFill>
            <a:schemeClr val="bg2"/>
          </a:solidFill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36000" tIns="36000" rIns="36000" bIns="36000" rtlCol="0" anchor="t"/>
          <a:lstStyle/>
          <a:p>
            <a:r>
              <a:rPr lang="fr-FR" sz="1000" dirty="0">
                <a:solidFill>
                  <a:schemeClr val="bg1"/>
                </a:solidFill>
              </a:rPr>
              <a:t>Routing Table Tenant:VRF</a:t>
            </a:r>
          </a:p>
          <a:p>
            <a:r>
              <a:rPr lang="fr-FR" sz="1000" dirty="0">
                <a:solidFill>
                  <a:schemeClr val="bg1"/>
                </a:solidFill>
              </a:rPr>
              <a:t>  10.101.0.0/24 – Next Hop S</a:t>
            </a:r>
          </a:p>
          <a:p>
            <a:r>
              <a:rPr lang="fr-FR" sz="1000" dirty="0">
                <a:solidFill>
                  <a:schemeClr val="bg1"/>
                </a:solidFill>
              </a:rPr>
              <a:t>  10.102.0.0/24 – Directly Connected</a:t>
            </a:r>
            <a:endParaRPr lang="fr-FR" sz="1000" dirty="0" smtClean="0">
              <a:solidFill>
                <a:schemeClr val="bg1"/>
              </a:solidFill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4269240" y="1800309"/>
            <a:ext cx="172832" cy="207957"/>
          </a:xfrm>
          <a:prstGeom prst="roundRect">
            <a:avLst/>
          </a:prstGeom>
          <a:solidFill>
            <a:schemeClr val="bg2"/>
          </a:solidFill>
          <a:ln w="12700" cmpd="sng">
            <a:solidFill>
              <a:schemeClr val="bg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lIns="45720" rIns="45720" rtlCol="0" anchor="ctr">
            <a:noAutofit/>
          </a:bodyPr>
          <a:lstStyle/>
          <a:p>
            <a:pPr algn="ctr"/>
            <a:r>
              <a:rPr lang="fr-FR" sz="1100" dirty="0" err="1" smtClean="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4973234" y="1793221"/>
            <a:ext cx="172832" cy="207957"/>
          </a:xfrm>
          <a:prstGeom prst="roundRect">
            <a:avLst/>
          </a:prstGeom>
          <a:solidFill>
            <a:schemeClr val="bg2"/>
          </a:solidFill>
          <a:ln w="12700" cmpd="sng">
            <a:solidFill>
              <a:schemeClr val="bg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lIns="45720" rIns="45720" rtlCol="0" anchor="ctr">
            <a:noAutofit/>
          </a:bodyPr>
          <a:lstStyle/>
          <a:p>
            <a:pPr algn="ctr"/>
            <a:r>
              <a:rPr lang="fr-FR" sz="1100" dirty="0" err="1" smtClean="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4983919" y="3347408"/>
            <a:ext cx="568796" cy="207217"/>
          </a:xfrm>
          <a:prstGeom prst="roundRect">
            <a:avLst/>
          </a:prstGeom>
          <a:solidFill>
            <a:schemeClr val="tx2"/>
          </a:solidFill>
          <a:ln w="12700" cmpd="sng">
            <a:solidFill>
              <a:schemeClr val="bg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45720" rIns="45720" rtlCol="0" anchor="ctr"/>
          <a:lstStyle/>
          <a:p>
            <a:pPr algn="ctr"/>
            <a:r>
              <a:rPr lang="fr-FR" sz="600" dirty="0" err="1">
                <a:solidFill>
                  <a:schemeClr val="bg1"/>
                </a:solidFill>
              </a:rPr>
              <a:t>arp request</a:t>
            </a:r>
            <a:endParaRPr lang="fr-FR" sz="600" dirty="0" err="1" smtClean="0">
              <a:solidFill>
                <a:schemeClr val="bg1"/>
              </a:solidFill>
            </a:endParaRPr>
          </a:p>
          <a:p>
            <a:pPr algn="ctr"/>
            <a:r>
              <a:rPr lang="fr-FR" sz="600" dirty="0" err="1" smtClean="0">
                <a:solidFill>
                  <a:schemeClr val="bg1"/>
                </a:solidFill>
              </a:rPr>
              <a:t>10.102.0.254</a:t>
            </a:r>
          </a:p>
        </p:txBody>
      </p:sp>
      <p:cxnSp>
        <p:nvCxnSpPr>
          <p:cNvPr id="50" name="Straight Connector 49"/>
          <p:cNvCxnSpPr/>
          <p:nvPr/>
        </p:nvCxnSpPr>
        <p:spPr>
          <a:xfrm flipH="1" flipV="1">
            <a:off x="5607695" y="3337771"/>
            <a:ext cx="3314" cy="243937"/>
          </a:xfrm>
          <a:prstGeom prst="line">
            <a:avLst/>
          </a:prstGeom>
          <a:ln w="38100" cmpd="sng">
            <a:solidFill>
              <a:schemeClr val="tx2"/>
            </a:solidFill>
            <a:prstDash val="solid"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ounded Rectangle 50"/>
          <p:cNvSpPr/>
          <p:nvPr/>
        </p:nvSpPr>
        <p:spPr>
          <a:xfrm>
            <a:off x="165582" y="2054515"/>
            <a:ext cx="2885590" cy="384146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36000" tIns="36000" rIns="36000" bIns="36000" rtlCol="0" anchor="t"/>
          <a:lstStyle/>
          <a:p>
            <a:r>
              <a:rPr lang="fr-FR" sz="1000" dirty="0">
                <a:solidFill>
                  <a:schemeClr val="bg1"/>
                </a:solidFill>
              </a:rPr>
              <a:t>VRF Tenant:VRF</a:t>
            </a:r>
          </a:p>
          <a:p>
            <a:r>
              <a:rPr lang="fr-FR" sz="1000" dirty="0">
                <a:solidFill>
                  <a:schemeClr val="bg1"/>
                </a:solidFill>
              </a:rPr>
              <a:t>  VNID 10000 – BD 10101</a:t>
            </a:r>
            <a:endParaRPr lang="fr-FR" sz="1000" dirty="0" smtClean="0">
              <a:solidFill>
                <a:schemeClr val="bg1"/>
              </a:solidFill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6092829" y="2054515"/>
            <a:ext cx="2885590" cy="384146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36000" tIns="36000" rIns="36000" bIns="36000" rtlCol="0" anchor="t"/>
          <a:lstStyle/>
          <a:p>
            <a:r>
              <a:rPr lang="fr-FR" sz="1000" dirty="0">
                <a:solidFill>
                  <a:schemeClr val="bg1"/>
                </a:solidFill>
              </a:rPr>
              <a:t>VRF Tenant:VRF</a:t>
            </a:r>
          </a:p>
          <a:p>
            <a:r>
              <a:rPr lang="fr-FR" sz="1000" dirty="0">
                <a:solidFill>
                  <a:schemeClr val="bg1"/>
                </a:solidFill>
              </a:rPr>
              <a:t>  VNID 10000 – BD 10102</a:t>
            </a:r>
            <a:endParaRPr lang="fr-FR" sz="1000" dirty="0" smtClean="0">
              <a:solidFill>
                <a:schemeClr val="bg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25120" y="4217937"/>
            <a:ext cx="8105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Server-2 envoie une requête ARP pour connaitre l’adresse mac de son IPDG.</a:t>
            </a:r>
          </a:p>
        </p:txBody>
      </p:sp>
    </p:spTree>
    <p:extLst>
      <p:ext uri="{BB962C8B-B14F-4D97-AF65-F5344CB8AC3E}">
        <p14:creationId xmlns:p14="http://schemas.microsoft.com/office/powerpoint/2010/main" val="17214180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/>
              <a:t>Le leaf répond localement aux requêtes ARP pour IPDG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Pervasive IP</a:t>
            </a:r>
            <a:endParaRPr lang="fr-FR"/>
          </a:p>
        </p:txBody>
      </p:sp>
      <p:grpSp>
        <p:nvGrpSpPr>
          <p:cNvPr id="5" name="Group 4"/>
          <p:cNvGrpSpPr/>
          <p:nvPr/>
        </p:nvGrpSpPr>
        <p:grpSpPr>
          <a:xfrm>
            <a:off x="3283626" y="1778000"/>
            <a:ext cx="2489370" cy="1400628"/>
            <a:chOff x="3290946" y="1778000"/>
            <a:chExt cx="2489370" cy="1400628"/>
          </a:xfrm>
        </p:grpSpPr>
        <p:sp>
          <p:nvSpPr>
            <p:cNvPr id="6" name="Cloud"/>
            <p:cNvSpPr>
              <a:spLocks noChangeAspect="1" noEditPoints="1" noChangeArrowheads="1"/>
            </p:cNvSpPr>
            <p:nvPr/>
          </p:nvSpPr>
          <p:spPr bwMode="auto">
            <a:xfrm>
              <a:off x="3290946" y="1778000"/>
              <a:ext cx="2489370" cy="1400628"/>
            </a:xfrm>
            <a:custGeom>
              <a:avLst/>
              <a:gdLst>
                <a:gd name="T0" fmla="*/ 312677596 w 21600"/>
                <a:gd name="T1" fmla="*/ 203613264 h 21600"/>
                <a:gd name="T2" fmla="*/ 312677596 w 21600"/>
                <a:gd name="T3" fmla="*/ 203613264 h 21600"/>
                <a:gd name="T4" fmla="*/ 312677596 w 21600"/>
                <a:gd name="T5" fmla="*/ 203613264 h 21600"/>
                <a:gd name="T6" fmla="*/ 312677596 w 21600"/>
                <a:gd name="T7" fmla="*/ 203613264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4 w 21600"/>
                <a:gd name="T13" fmla="*/ 3259 h 21600"/>
                <a:gd name="T14" fmla="*/ 17088 w 21600"/>
                <a:gd name="T15" fmla="*/ 1733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49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2999"/>
                </a:srgbClr>
              </a:outerShdw>
            </a:effectLst>
            <a:extLst/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 flipV="1">
              <a:off x="4240356" y="2023379"/>
              <a:ext cx="0" cy="990703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4921969" y="2023379"/>
              <a:ext cx="0" cy="990703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4240356" y="2023379"/>
              <a:ext cx="681613" cy="990703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 flipV="1">
              <a:off x="4240356" y="2023379"/>
              <a:ext cx="681613" cy="990703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 flipV="1">
              <a:off x="4240356" y="2023379"/>
              <a:ext cx="1374659" cy="990703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 flipV="1">
              <a:off x="4921969" y="2023379"/>
              <a:ext cx="693046" cy="990703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3547310" y="2023379"/>
              <a:ext cx="693046" cy="990703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3547310" y="2023379"/>
              <a:ext cx="1374659" cy="990703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4"/>
          <p:cNvSpPr/>
          <p:nvPr/>
        </p:nvSpPr>
        <p:spPr>
          <a:xfrm>
            <a:off x="3274752" y="1651607"/>
            <a:ext cx="2579855" cy="1548792"/>
          </a:xfrm>
          <a:prstGeom prst="rect">
            <a:avLst/>
          </a:prstGeom>
          <a:solidFill>
            <a:schemeClr val="bg1">
              <a:alpha val="70000"/>
            </a:schemeClr>
          </a:solidFill>
          <a:ln w="12700" cmpd="sng">
            <a:noFill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 err="1" smtClean="0">
              <a:solidFill>
                <a:schemeClr val="bg1"/>
              </a:solidFill>
            </a:endParaRPr>
          </a:p>
        </p:txBody>
      </p:sp>
      <p:cxnSp>
        <p:nvCxnSpPr>
          <p:cNvPr id="17" name="Straight Connector 16"/>
          <p:cNvCxnSpPr>
            <a:stCxn id="18" idx="0"/>
          </p:cNvCxnSpPr>
          <p:nvPr/>
        </p:nvCxnSpPr>
        <p:spPr>
          <a:xfrm flipV="1">
            <a:off x="3539990" y="3278701"/>
            <a:ext cx="0" cy="303007"/>
          </a:xfrm>
          <a:prstGeom prst="line">
            <a:avLst/>
          </a:prstGeom>
          <a:ln w="12700" cmpd="sng">
            <a:solidFill>
              <a:schemeClr val="tx2"/>
            </a:solidFill>
            <a:prstDash val="solid"/>
            <a:headEnd type="non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870" y="3014082"/>
            <a:ext cx="500240" cy="264619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 flipV="1">
            <a:off x="5607695" y="3278701"/>
            <a:ext cx="0" cy="306797"/>
          </a:xfrm>
          <a:prstGeom prst="line">
            <a:avLst/>
          </a:prstGeom>
          <a:ln w="12700" cmpd="sng">
            <a:solidFill>
              <a:schemeClr val="tx2"/>
            </a:solidFill>
            <a:prstDash val="solid"/>
            <a:headEnd type="non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575" y="3014082"/>
            <a:ext cx="500240" cy="26461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916" y="3014082"/>
            <a:ext cx="500240" cy="26461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529" y="3014082"/>
            <a:ext cx="500240" cy="26461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79664" y="765154"/>
            <a:ext cx="570029" cy="32509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355" y="1312802"/>
            <a:ext cx="494524" cy="71057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684" y="1303182"/>
            <a:ext cx="494524" cy="710577"/>
          </a:xfrm>
          <a:prstGeom prst="rect">
            <a:avLst/>
          </a:prstGeom>
        </p:spPr>
      </p:pic>
      <p:sp>
        <p:nvSpPr>
          <p:cNvPr id="33" name="Rounded Rectangle 32"/>
          <p:cNvSpPr/>
          <p:nvPr/>
        </p:nvSpPr>
        <p:spPr>
          <a:xfrm>
            <a:off x="5552715" y="3219631"/>
            <a:ext cx="109959" cy="118140"/>
          </a:xfrm>
          <a:prstGeom prst="roundRect">
            <a:avLst/>
          </a:prstGeom>
          <a:solidFill>
            <a:schemeClr val="bg1"/>
          </a:solidFill>
          <a:ln w="3175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fr-FR" sz="700" dirty="0" smtClean="0"/>
              <a:t>11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3481696" y="3219631"/>
            <a:ext cx="109959" cy="118140"/>
          </a:xfrm>
          <a:prstGeom prst="roundRect">
            <a:avLst/>
          </a:prstGeom>
          <a:solidFill>
            <a:schemeClr val="bg1"/>
          </a:solidFill>
          <a:ln w="3175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fr-FR" sz="700" dirty="0" smtClean="0"/>
              <a:t>12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74752" y="3578374"/>
            <a:ext cx="528542" cy="26427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46142" y="3578374"/>
            <a:ext cx="540002" cy="270001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3158951" y="3789048"/>
            <a:ext cx="76014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"/>
              <a:t>mac1/10.101.0.1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236071" y="3789048"/>
            <a:ext cx="76014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"/>
              <a:t>mac2/10.102.0.1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3260368" y="1200458"/>
            <a:ext cx="2623264" cy="562429"/>
          </a:xfrm>
          <a:prstGeom prst="roundRect">
            <a:avLst/>
          </a:prstGeom>
          <a:solidFill>
            <a:schemeClr val="tx2"/>
          </a:solidFill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36000" tIns="36000" rIns="36000" bIns="36000" rtlCol="0" anchor="t"/>
          <a:lstStyle/>
          <a:p>
            <a:r>
              <a:rPr lang="fr-FR" sz="1000" dirty="0" smtClean="0">
                <a:solidFill>
                  <a:schemeClr val="bg1"/>
                </a:solidFill>
              </a:rPr>
              <a:t>mac1/10.101.0.1 – Leaf-A – BD 10101</a:t>
            </a:r>
          </a:p>
          <a:p>
            <a:r>
              <a:rPr lang="fr-FR" sz="1000" dirty="0">
                <a:solidFill>
                  <a:schemeClr val="bg1"/>
                </a:solidFill>
              </a:rPr>
              <a:t>mac2/10.102.0.1 – Leaf-D – BD 10102</a:t>
            </a:r>
            <a:endParaRPr lang="fr-FR" sz="1000" dirty="0" smtClean="0">
              <a:solidFill>
                <a:schemeClr val="bg1"/>
              </a:solidFill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3260368" y="752187"/>
            <a:ext cx="2623264" cy="384146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36000" tIns="36000" rIns="36000" bIns="36000" rtlCol="0" anchor="t"/>
          <a:lstStyle/>
          <a:p>
            <a:r>
              <a:rPr lang="fr-FR" sz="1000" dirty="0">
                <a:solidFill>
                  <a:schemeClr val="bg1"/>
                </a:solidFill>
              </a:rPr>
              <a:t>VRF Tenant:VRF</a:t>
            </a:r>
          </a:p>
          <a:p>
            <a:r>
              <a:rPr lang="fr-FR" sz="1000" dirty="0">
                <a:solidFill>
                  <a:schemeClr val="bg1"/>
                </a:solidFill>
              </a:rPr>
              <a:t>  VNID 10000 – BD 10101 et 10102</a:t>
            </a:r>
            <a:endParaRPr lang="fr-FR" sz="1000" dirty="0" smtClean="0">
              <a:solidFill>
                <a:schemeClr val="bg1"/>
              </a:solidFill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165582" y="2497225"/>
            <a:ext cx="2885590" cy="562429"/>
          </a:xfrm>
          <a:prstGeom prst="roundRect">
            <a:avLst/>
          </a:prstGeom>
          <a:solidFill>
            <a:srgbClr val="BC9024"/>
          </a:solidFill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36000" tIns="36000" rIns="36000" bIns="36000" rtlCol="0" anchor="t"/>
          <a:lstStyle/>
          <a:p>
            <a:r>
              <a:rPr lang="fr-FR" sz="1000" dirty="0">
                <a:solidFill>
                  <a:schemeClr val="bg1"/>
                </a:solidFill>
              </a:rPr>
              <a:t>BD 10101 – macR – 10.101.0.254/24</a:t>
            </a:r>
          </a:p>
          <a:p>
            <a:r>
              <a:rPr lang="fr-FR" sz="1000" dirty="0">
                <a:solidFill>
                  <a:schemeClr val="bg1"/>
                </a:solidFill>
              </a:rPr>
              <a:t>  </a:t>
            </a:r>
            <a:r>
              <a:rPr lang="fr-FR" sz="1000" dirty="0" smtClean="0">
                <a:solidFill>
                  <a:schemeClr val="bg1"/>
                </a:solidFill>
              </a:rPr>
              <a:t>vlan101 + e1/12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6092829" y="2497225"/>
            <a:ext cx="2885590" cy="562429"/>
          </a:xfrm>
          <a:prstGeom prst="roundRect">
            <a:avLst/>
          </a:prstGeom>
          <a:solidFill>
            <a:srgbClr val="BC9024"/>
          </a:solidFill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36000" tIns="36000" rIns="36000" bIns="36000" rtlCol="0" anchor="t"/>
          <a:lstStyle/>
          <a:p>
            <a:r>
              <a:rPr lang="fr-FR" sz="1000" dirty="0">
                <a:solidFill>
                  <a:schemeClr val="bg1"/>
                </a:solidFill>
              </a:rPr>
              <a:t>BD 10102 – macR – 10.102.0.254/24</a:t>
            </a:r>
          </a:p>
          <a:p>
            <a:r>
              <a:rPr lang="fr-FR" sz="1000" dirty="0">
                <a:solidFill>
                  <a:schemeClr val="bg1"/>
                </a:solidFill>
              </a:rPr>
              <a:t> </a:t>
            </a:r>
            <a:r>
              <a:rPr lang="fr-FR" sz="1000" dirty="0" smtClean="0">
                <a:solidFill>
                  <a:schemeClr val="bg1"/>
                </a:solidFill>
              </a:rPr>
              <a:t> vlan102 + e1/11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165582" y="3118219"/>
            <a:ext cx="2885590" cy="562429"/>
          </a:xfrm>
          <a:prstGeom prst="roundRect">
            <a:avLst/>
          </a:prstGeom>
          <a:solidFill>
            <a:schemeClr val="tx2"/>
          </a:solidFill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36000" tIns="36000" rIns="36000" bIns="36000" rtlCol="0" anchor="t"/>
          <a:lstStyle/>
          <a:p>
            <a:r>
              <a:rPr lang="fr-FR" sz="1000" dirty="0" smtClean="0">
                <a:solidFill>
                  <a:schemeClr val="bg1"/>
                </a:solidFill>
              </a:rPr>
              <a:t>mac1/10.101.0.1 – e1/12 – vlan101</a:t>
            </a:r>
          </a:p>
          <a:p>
            <a:endParaRPr lang="fr-FR" sz="1000" dirty="0">
              <a:solidFill>
                <a:schemeClr val="bg1"/>
              </a:solidFill>
            </a:endParaRPr>
          </a:p>
          <a:p>
            <a:r>
              <a:rPr lang="fr-FR" sz="1000" dirty="0" smtClean="0">
                <a:solidFill>
                  <a:schemeClr val="bg1"/>
                </a:solidFill>
              </a:rPr>
              <a:t>catch all : S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6092829" y="3118219"/>
            <a:ext cx="2885590" cy="562429"/>
          </a:xfrm>
          <a:prstGeom prst="roundRect">
            <a:avLst/>
          </a:prstGeom>
          <a:solidFill>
            <a:schemeClr val="tx2"/>
          </a:solidFill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36000" tIns="36000" rIns="36000" bIns="36000" rtlCol="0" anchor="t"/>
          <a:lstStyle/>
          <a:p>
            <a:r>
              <a:rPr lang="fr-FR" sz="1000" dirty="0" smtClean="0">
                <a:solidFill>
                  <a:schemeClr val="bg1"/>
                </a:solidFill>
              </a:rPr>
              <a:t>mac2/10.102.0.1 – e1/11 – vlan102</a:t>
            </a:r>
          </a:p>
          <a:p>
            <a:r>
              <a:rPr lang="fr-FR" sz="1000" dirty="0">
                <a:solidFill>
                  <a:schemeClr val="bg1"/>
                </a:solidFill>
              </a:rPr>
              <a:t>10.101.0.1 – Leaf-A – VNID 10000</a:t>
            </a:r>
          </a:p>
          <a:p>
            <a:r>
              <a:rPr lang="fr-FR" sz="1000" dirty="0">
                <a:solidFill>
                  <a:schemeClr val="bg1"/>
                </a:solidFill>
              </a:rPr>
              <a:t>catch all : S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165582" y="1440609"/>
            <a:ext cx="2885590" cy="555342"/>
          </a:xfrm>
          <a:prstGeom prst="roundRect">
            <a:avLst/>
          </a:prstGeom>
          <a:solidFill>
            <a:schemeClr val="bg2"/>
          </a:solidFill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36000" tIns="36000" rIns="36000" bIns="36000" rtlCol="0" anchor="t"/>
          <a:lstStyle/>
          <a:p>
            <a:r>
              <a:rPr lang="fr-FR" sz="1000" dirty="0">
                <a:solidFill>
                  <a:schemeClr val="bg1"/>
                </a:solidFill>
              </a:rPr>
              <a:t>Routing Table Tenant:VRF</a:t>
            </a:r>
          </a:p>
          <a:p>
            <a:r>
              <a:rPr lang="fr-FR" sz="1000" dirty="0">
                <a:solidFill>
                  <a:schemeClr val="bg1"/>
                </a:solidFill>
              </a:rPr>
              <a:t>  10.101.0.0/24 – Directly Connected</a:t>
            </a:r>
          </a:p>
          <a:p>
            <a:r>
              <a:rPr lang="fr-FR" sz="1000" dirty="0">
                <a:solidFill>
                  <a:schemeClr val="bg1"/>
                </a:solidFill>
              </a:rPr>
              <a:t>  10.102.0.0/24 – Next Hop S</a:t>
            </a:r>
            <a:endParaRPr lang="fr-FR" sz="1000" dirty="0" smtClean="0">
              <a:solidFill>
                <a:schemeClr val="bg1"/>
              </a:solidFill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6092829" y="1440609"/>
            <a:ext cx="2885590" cy="555342"/>
          </a:xfrm>
          <a:prstGeom prst="roundRect">
            <a:avLst/>
          </a:prstGeom>
          <a:solidFill>
            <a:schemeClr val="bg2"/>
          </a:solidFill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36000" tIns="36000" rIns="36000" bIns="36000" rtlCol="0" anchor="t"/>
          <a:lstStyle/>
          <a:p>
            <a:r>
              <a:rPr lang="fr-FR" sz="1000" dirty="0">
                <a:solidFill>
                  <a:schemeClr val="bg1"/>
                </a:solidFill>
              </a:rPr>
              <a:t>Routing Table Tenant:VRF</a:t>
            </a:r>
          </a:p>
          <a:p>
            <a:r>
              <a:rPr lang="fr-FR" sz="1000" dirty="0">
                <a:solidFill>
                  <a:schemeClr val="bg1"/>
                </a:solidFill>
              </a:rPr>
              <a:t>  10.101.0.0/24 – Next Hop S</a:t>
            </a:r>
          </a:p>
          <a:p>
            <a:r>
              <a:rPr lang="fr-FR" sz="1000" dirty="0">
                <a:solidFill>
                  <a:schemeClr val="bg1"/>
                </a:solidFill>
              </a:rPr>
              <a:t>  10.102.0.0/24 – Directly Connected</a:t>
            </a:r>
            <a:endParaRPr lang="fr-FR" sz="1000" dirty="0" smtClean="0">
              <a:solidFill>
                <a:schemeClr val="bg1"/>
              </a:solidFill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4269240" y="1800309"/>
            <a:ext cx="172832" cy="207957"/>
          </a:xfrm>
          <a:prstGeom prst="roundRect">
            <a:avLst/>
          </a:prstGeom>
          <a:solidFill>
            <a:schemeClr val="bg2"/>
          </a:solidFill>
          <a:ln w="12700" cmpd="sng">
            <a:solidFill>
              <a:schemeClr val="bg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lIns="45720" rIns="45720" rtlCol="0" anchor="ctr">
            <a:noAutofit/>
          </a:bodyPr>
          <a:lstStyle/>
          <a:p>
            <a:pPr algn="ctr"/>
            <a:r>
              <a:rPr lang="fr-FR" sz="1100" dirty="0" err="1" smtClean="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4973234" y="1793221"/>
            <a:ext cx="172832" cy="207957"/>
          </a:xfrm>
          <a:prstGeom prst="roundRect">
            <a:avLst/>
          </a:prstGeom>
          <a:solidFill>
            <a:schemeClr val="bg2"/>
          </a:solidFill>
          <a:ln w="12700" cmpd="sng">
            <a:solidFill>
              <a:schemeClr val="bg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lIns="45720" rIns="45720" rtlCol="0" anchor="ctr">
            <a:noAutofit/>
          </a:bodyPr>
          <a:lstStyle/>
          <a:p>
            <a:pPr algn="ctr"/>
            <a:r>
              <a:rPr lang="fr-FR" sz="1100" dirty="0" err="1" smtClean="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4983919" y="3347408"/>
            <a:ext cx="568796" cy="207217"/>
          </a:xfrm>
          <a:prstGeom prst="roundRect">
            <a:avLst/>
          </a:prstGeom>
          <a:solidFill>
            <a:schemeClr val="tx2"/>
          </a:solidFill>
          <a:ln w="12700" cmpd="sng">
            <a:solidFill>
              <a:schemeClr val="bg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45720" rIns="45720" rtlCol="0" anchor="ctr"/>
          <a:lstStyle/>
          <a:p>
            <a:pPr algn="ctr"/>
            <a:r>
              <a:rPr lang="fr-FR" sz="600" dirty="0" err="1">
                <a:solidFill>
                  <a:schemeClr val="bg1"/>
                </a:solidFill>
              </a:rPr>
              <a:t>arp reply</a:t>
            </a:r>
            <a:endParaRPr lang="fr-FR" sz="600" dirty="0" err="1" smtClean="0">
              <a:solidFill>
                <a:schemeClr val="bg1"/>
              </a:solidFill>
            </a:endParaRPr>
          </a:p>
          <a:p>
            <a:pPr algn="ctr"/>
            <a:r>
              <a:rPr lang="fr-FR" sz="600" dirty="0" err="1" smtClean="0">
                <a:solidFill>
                  <a:schemeClr val="bg1"/>
                </a:solidFill>
              </a:rPr>
              <a:t>macR</a:t>
            </a:r>
          </a:p>
        </p:txBody>
      </p:sp>
      <p:cxnSp>
        <p:nvCxnSpPr>
          <p:cNvPr id="50" name="Straight Connector 49"/>
          <p:cNvCxnSpPr/>
          <p:nvPr/>
        </p:nvCxnSpPr>
        <p:spPr>
          <a:xfrm rot="10800000" flipH="1" flipV="1">
            <a:off x="5607695" y="3337771"/>
            <a:ext cx="3314" cy="243937"/>
          </a:xfrm>
          <a:prstGeom prst="line">
            <a:avLst/>
          </a:prstGeom>
          <a:ln w="38100" cmpd="sng">
            <a:solidFill>
              <a:schemeClr val="tx2"/>
            </a:solidFill>
            <a:prstDash val="solid"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ounded Rectangle 50"/>
          <p:cNvSpPr/>
          <p:nvPr/>
        </p:nvSpPr>
        <p:spPr>
          <a:xfrm>
            <a:off x="165582" y="2054515"/>
            <a:ext cx="2885590" cy="384146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36000" tIns="36000" rIns="36000" bIns="36000" rtlCol="0" anchor="t"/>
          <a:lstStyle/>
          <a:p>
            <a:r>
              <a:rPr lang="fr-FR" sz="1000" dirty="0">
                <a:solidFill>
                  <a:schemeClr val="bg1"/>
                </a:solidFill>
              </a:rPr>
              <a:t>VRF Tenant:VRF</a:t>
            </a:r>
          </a:p>
          <a:p>
            <a:r>
              <a:rPr lang="fr-FR" sz="1000" dirty="0">
                <a:solidFill>
                  <a:schemeClr val="bg1"/>
                </a:solidFill>
              </a:rPr>
              <a:t>  VNID 10000 – BD 10101</a:t>
            </a:r>
            <a:endParaRPr lang="fr-FR" sz="1000" dirty="0" smtClean="0">
              <a:solidFill>
                <a:schemeClr val="bg1"/>
              </a:solidFill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6092829" y="2054515"/>
            <a:ext cx="2885590" cy="384146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36000" tIns="36000" rIns="36000" bIns="36000" rtlCol="0" anchor="t"/>
          <a:lstStyle/>
          <a:p>
            <a:r>
              <a:rPr lang="fr-FR" sz="1000" dirty="0">
                <a:solidFill>
                  <a:schemeClr val="bg1"/>
                </a:solidFill>
              </a:rPr>
              <a:t>VRF Tenant:VRF</a:t>
            </a:r>
          </a:p>
          <a:p>
            <a:r>
              <a:rPr lang="fr-FR" sz="1000" dirty="0">
                <a:solidFill>
                  <a:schemeClr val="bg1"/>
                </a:solidFill>
              </a:rPr>
              <a:t>  VNID 10000 – BD 10102</a:t>
            </a:r>
            <a:endParaRPr lang="fr-FR" sz="1000" dirty="0" smtClean="0">
              <a:solidFill>
                <a:schemeClr val="bg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25120" y="4217937"/>
            <a:ext cx="6977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Leaf-A intercepte la requête ARP et répond localement avec macR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982427" y="3338598"/>
            <a:ext cx="627090" cy="243937"/>
            <a:chOff x="5136319" y="3490171"/>
            <a:chExt cx="627090" cy="243937"/>
          </a:xfrm>
        </p:grpSpPr>
        <p:sp>
          <p:nvSpPr>
            <p:cNvPr id="47" name="Rounded Rectangle 46"/>
            <p:cNvSpPr/>
            <p:nvPr/>
          </p:nvSpPr>
          <p:spPr>
            <a:xfrm>
              <a:off x="5136319" y="3499808"/>
              <a:ext cx="568796" cy="207217"/>
            </a:xfrm>
            <a:prstGeom prst="roundRect">
              <a:avLst/>
            </a:prstGeom>
            <a:solidFill>
              <a:schemeClr val="tx2"/>
            </a:solidFill>
            <a:ln w="12700" cmpd="sng">
              <a:solidFill>
                <a:schemeClr val="bg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lIns="45720" rIns="45720" rtlCol="0" anchor="ctr"/>
            <a:lstStyle/>
            <a:p>
              <a:pPr algn="ctr"/>
              <a:r>
                <a:rPr lang="fr-FR" sz="600" dirty="0" err="1">
                  <a:solidFill>
                    <a:schemeClr val="bg1"/>
                  </a:solidFill>
                </a:rPr>
                <a:t>arp request</a:t>
              </a:r>
              <a:endParaRPr lang="fr-FR" sz="600" dirty="0" err="1" smtClean="0">
                <a:solidFill>
                  <a:schemeClr val="bg1"/>
                </a:solidFill>
              </a:endParaRPr>
            </a:p>
            <a:p>
              <a:pPr algn="ctr"/>
              <a:r>
                <a:rPr lang="fr-FR" sz="600" dirty="0" err="1" smtClean="0">
                  <a:solidFill>
                    <a:schemeClr val="bg1"/>
                  </a:solidFill>
                </a:rPr>
                <a:t>10.102.0.254</a:t>
              </a:r>
            </a:p>
          </p:txBody>
        </p:sp>
        <p:cxnSp>
          <p:nvCxnSpPr>
            <p:cNvPr id="48" name="Straight Connector 47"/>
            <p:cNvCxnSpPr/>
            <p:nvPr/>
          </p:nvCxnSpPr>
          <p:spPr>
            <a:xfrm flipH="1" flipV="1">
              <a:off x="5760095" y="3490171"/>
              <a:ext cx="3314" cy="243937"/>
            </a:xfrm>
            <a:prstGeom prst="line">
              <a:avLst/>
            </a:prstGeom>
            <a:ln w="38100" cmpd="sng">
              <a:solidFill>
                <a:schemeClr val="tx2"/>
              </a:solidFill>
              <a:prstDash val="solid"/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6" name="Straight Connector 55"/>
          <p:cNvCxnSpPr/>
          <p:nvPr/>
        </p:nvCxnSpPr>
        <p:spPr>
          <a:xfrm rot="16200000" flipH="1" flipV="1">
            <a:off x="8399199" y="2518068"/>
            <a:ext cx="3314" cy="243937"/>
          </a:xfrm>
          <a:prstGeom prst="line">
            <a:avLst/>
          </a:prstGeom>
          <a:ln w="38100" cmpd="sng">
            <a:solidFill>
              <a:schemeClr val="bg1"/>
            </a:solidFill>
            <a:prstDash val="solid"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37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/>
              <a:t>Envoi direct au switch egress en VXLAN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Known remote endpoint</a:t>
            </a:r>
            <a:endParaRPr lang="fr-FR"/>
          </a:p>
        </p:txBody>
      </p:sp>
      <p:grpSp>
        <p:nvGrpSpPr>
          <p:cNvPr id="5" name="Group 4"/>
          <p:cNvGrpSpPr/>
          <p:nvPr/>
        </p:nvGrpSpPr>
        <p:grpSpPr>
          <a:xfrm>
            <a:off x="3283626" y="1778000"/>
            <a:ext cx="2489370" cy="1400628"/>
            <a:chOff x="3290946" y="1778000"/>
            <a:chExt cx="2489370" cy="1400628"/>
          </a:xfrm>
        </p:grpSpPr>
        <p:sp>
          <p:nvSpPr>
            <p:cNvPr id="6" name="Cloud"/>
            <p:cNvSpPr>
              <a:spLocks noChangeAspect="1" noEditPoints="1" noChangeArrowheads="1"/>
            </p:cNvSpPr>
            <p:nvPr/>
          </p:nvSpPr>
          <p:spPr bwMode="auto">
            <a:xfrm>
              <a:off x="3290946" y="1778000"/>
              <a:ext cx="2489370" cy="1400628"/>
            </a:xfrm>
            <a:custGeom>
              <a:avLst/>
              <a:gdLst>
                <a:gd name="T0" fmla="*/ 312677596 w 21600"/>
                <a:gd name="T1" fmla="*/ 203613264 h 21600"/>
                <a:gd name="T2" fmla="*/ 312677596 w 21600"/>
                <a:gd name="T3" fmla="*/ 203613264 h 21600"/>
                <a:gd name="T4" fmla="*/ 312677596 w 21600"/>
                <a:gd name="T5" fmla="*/ 203613264 h 21600"/>
                <a:gd name="T6" fmla="*/ 312677596 w 21600"/>
                <a:gd name="T7" fmla="*/ 203613264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4 w 21600"/>
                <a:gd name="T13" fmla="*/ 3259 h 21600"/>
                <a:gd name="T14" fmla="*/ 17088 w 21600"/>
                <a:gd name="T15" fmla="*/ 1733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49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2999"/>
                </a:srgbClr>
              </a:outerShdw>
            </a:effectLst>
            <a:extLst/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 flipV="1">
              <a:off x="4240356" y="2023379"/>
              <a:ext cx="0" cy="990703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4921969" y="2023379"/>
              <a:ext cx="0" cy="990703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4240356" y="2023379"/>
              <a:ext cx="681613" cy="990703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 flipV="1">
              <a:off x="4240356" y="2023379"/>
              <a:ext cx="681613" cy="990703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 flipV="1">
              <a:off x="4240356" y="2023379"/>
              <a:ext cx="1374659" cy="990703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 flipV="1">
              <a:off x="4921969" y="2023379"/>
              <a:ext cx="693046" cy="990703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3547310" y="2023379"/>
              <a:ext cx="693046" cy="990703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3547310" y="2023379"/>
              <a:ext cx="1374659" cy="990703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4"/>
          <p:cNvSpPr/>
          <p:nvPr/>
        </p:nvSpPr>
        <p:spPr>
          <a:xfrm>
            <a:off x="3274752" y="1651607"/>
            <a:ext cx="2579855" cy="1548792"/>
          </a:xfrm>
          <a:prstGeom prst="rect">
            <a:avLst/>
          </a:prstGeom>
          <a:solidFill>
            <a:schemeClr val="bg1">
              <a:alpha val="70000"/>
            </a:schemeClr>
          </a:solidFill>
          <a:ln w="12700" cmpd="sng">
            <a:noFill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 err="1" smtClean="0">
              <a:solidFill>
                <a:schemeClr val="bg1"/>
              </a:solidFill>
            </a:endParaRPr>
          </a:p>
        </p:txBody>
      </p:sp>
      <p:cxnSp>
        <p:nvCxnSpPr>
          <p:cNvPr id="17" name="Straight Connector 16"/>
          <p:cNvCxnSpPr>
            <a:stCxn id="18" idx="0"/>
          </p:cNvCxnSpPr>
          <p:nvPr/>
        </p:nvCxnSpPr>
        <p:spPr>
          <a:xfrm flipV="1">
            <a:off x="3539990" y="3278701"/>
            <a:ext cx="0" cy="303007"/>
          </a:xfrm>
          <a:prstGeom prst="line">
            <a:avLst/>
          </a:prstGeom>
          <a:ln w="12700" cmpd="sng">
            <a:solidFill>
              <a:schemeClr val="tx2"/>
            </a:solidFill>
            <a:prstDash val="solid"/>
            <a:headEnd type="non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870" y="3014082"/>
            <a:ext cx="500240" cy="264619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 flipV="1">
            <a:off x="5607695" y="3278701"/>
            <a:ext cx="0" cy="306797"/>
          </a:xfrm>
          <a:prstGeom prst="line">
            <a:avLst/>
          </a:prstGeom>
          <a:ln w="12700" cmpd="sng">
            <a:solidFill>
              <a:schemeClr val="tx2"/>
            </a:solidFill>
            <a:prstDash val="solid"/>
            <a:headEnd type="non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575" y="3014082"/>
            <a:ext cx="500240" cy="26461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916" y="3014082"/>
            <a:ext cx="500240" cy="26461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529" y="3014082"/>
            <a:ext cx="500240" cy="26461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79664" y="765154"/>
            <a:ext cx="570029" cy="32509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355" y="1312802"/>
            <a:ext cx="494524" cy="71057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684" y="1303182"/>
            <a:ext cx="494524" cy="710577"/>
          </a:xfrm>
          <a:prstGeom prst="rect">
            <a:avLst/>
          </a:prstGeom>
        </p:spPr>
      </p:pic>
      <p:sp>
        <p:nvSpPr>
          <p:cNvPr id="33" name="Rounded Rectangle 32"/>
          <p:cNvSpPr/>
          <p:nvPr/>
        </p:nvSpPr>
        <p:spPr>
          <a:xfrm>
            <a:off x="5552715" y="3219631"/>
            <a:ext cx="109959" cy="118140"/>
          </a:xfrm>
          <a:prstGeom prst="roundRect">
            <a:avLst/>
          </a:prstGeom>
          <a:solidFill>
            <a:schemeClr val="bg1"/>
          </a:solidFill>
          <a:ln w="3175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fr-FR" sz="700" dirty="0" smtClean="0"/>
              <a:t>11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3481696" y="3219631"/>
            <a:ext cx="109959" cy="118140"/>
          </a:xfrm>
          <a:prstGeom prst="roundRect">
            <a:avLst/>
          </a:prstGeom>
          <a:solidFill>
            <a:schemeClr val="bg1"/>
          </a:solidFill>
          <a:ln w="3175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fr-FR" sz="700" dirty="0" smtClean="0"/>
              <a:t>12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74752" y="3578374"/>
            <a:ext cx="528542" cy="26427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46142" y="3578374"/>
            <a:ext cx="540002" cy="270001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3158951" y="3789048"/>
            <a:ext cx="76014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"/>
              <a:t>mac1/10.101.0.1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236071" y="3789048"/>
            <a:ext cx="76014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"/>
              <a:t>mac2/10.102.0.1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25120" y="3844300"/>
            <a:ext cx="85162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 réception du paquet IP venant de Server-2 vers Server-1, Leaf-D parse sa table</a:t>
            </a:r>
          </a:p>
          <a:p>
            <a:r>
              <a:rPr lang="fr-FR" dirty="0"/>
              <a:t>de endpoints et trouve une entrée (LPM match).</a:t>
            </a:r>
          </a:p>
          <a:p>
            <a:r>
              <a:rPr lang="fr-FR" dirty="0" smtClean="0"/>
              <a:t>Il construit un paquet VXLAN avec le switch egress en destination IP.</a:t>
            </a:r>
          </a:p>
          <a:p>
            <a:r>
              <a:rPr lang="fr-FR" dirty="0"/>
              <a:t>Le paquet est routé par l’un des 2 spines en ECMP, etc ...</a:t>
            </a:r>
            <a:endParaRPr lang="fr-FR" dirty="0" smtClean="0"/>
          </a:p>
        </p:txBody>
      </p:sp>
      <p:sp>
        <p:nvSpPr>
          <p:cNvPr id="46" name="Rounded Rectangle 45"/>
          <p:cNvSpPr/>
          <p:nvPr/>
        </p:nvSpPr>
        <p:spPr>
          <a:xfrm>
            <a:off x="3605373" y="3347408"/>
            <a:ext cx="568796" cy="207217"/>
          </a:xfrm>
          <a:prstGeom prst="roundRect">
            <a:avLst/>
          </a:prstGeom>
          <a:solidFill>
            <a:schemeClr val="tx2"/>
          </a:solidFill>
          <a:ln w="12700" cmpd="sng">
            <a:solidFill>
              <a:schemeClr val="bg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45720" rIns="45720" rtlCol="0" anchor="ctr"/>
          <a:lstStyle/>
          <a:p>
            <a:pPr algn="ctr"/>
            <a:r>
              <a:rPr lang="fr-FR" sz="600" dirty="0" err="1">
                <a:solidFill>
                  <a:schemeClr val="bg1"/>
                </a:solidFill>
              </a:rPr>
              <a:t>ICMP</a:t>
            </a:r>
            <a:endParaRPr lang="fr-FR" sz="600" dirty="0" err="1" smtClean="0">
              <a:solidFill>
                <a:schemeClr val="bg1"/>
              </a:solidFill>
            </a:endParaRPr>
          </a:p>
          <a:p>
            <a:pPr algn="ctr"/>
            <a:r>
              <a:rPr lang="fr-FR" sz="600" dirty="0" err="1" smtClean="0">
                <a:solidFill>
                  <a:schemeClr val="bg1"/>
                </a:solidFill>
              </a:rPr>
              <a:t>10.101.0.1</a:t>
            </a:r>
          </a:p>
        </p:txBody>
      </p:sp>
      <p:cxnSp>
        <p:nvCxnSpPr>
          <p:cNvPr id="47" name="Straight Connector 46"/>
          <p:cNvCxnSpPr/>
          <p:nvPr/>
        </p:nvCxnSpPr>
        <p:spPr>
          <a:xfrm rot="10800000" flipH="1" flipV="1">
            <a:off x="3536676" y="3337771"/>
            <a:ext cx="3314" cy="243937"/>
          </a:xfrm>
          <a:prstGeom prst="line">
            <a:avLst/>
          </a:prstGeom>
          <a:ln w="38100" cmpd="sng">
            <a:solidFill>
              <a:schemeClr val="tx2"/>
            </a:solidFill>
            <a:prstDash val="solid"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Rounded Rectangle 53"/>
          <p:cNvSpPr/>
          <p:nvPr/>
        </p:nvSpPr>
        <p:spPr>
          <a:xfrm>
            <a:off x="3260368" y="1200458"/>
            <a:ext cx="2623264" cy="562429"/>
          </a:xfrm>
          <a:prstGeom prst="roundRect">
            <a:avLst/>
          </a:prstGeom>
          <a:solidFill>
            <a:schemeClr val="tx2"/>
          </a:solidFill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36000" tIns="36000" rIns="36000" bIns="36000" rtlCol="0" anchor="t"/>
          <a:lstStyle/>
          <a:p>
            <a:r>
              <a:rPr lang="fr-FR" sz="1000" dirty="0" smtClean="0">
                <a:solidFill>
                  <a:schemeClr val="bg1"/>
                </a:solidFill>
              </a:rPr>
              <a:t>mac1/10.101.0.1 – Leaf-A – BD 10101</a:t>
            </a:r>
          </a:p>
          <a:p>
            <a:r>
              <a:rPr lang="fr-FR" sz="1000" dirty="0">
                <a:solidFill>
                  <a:schemeClr val="bg1"/>
                </a:solidFill>
              </a:rPr>
              <a:t>mac2/10.102.0.1 – Leaf-D – BD 10102</a:t>
            </a:r>
            <a:endParaRPr lang="fr-FR" sz="1000" dirty="0" smtClean="0">
              <a:solidFill>
                <a:schemeClr val="bg1"/>
              </a:solidFill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3260368" y="752187"/>
            <a:ext cx="2623264" cy="384146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36000" tIns="36000" rIns="36000" bIns="36000" rtlCol="0" anchor="t"/>
          <a:lstStyle/>
          <a:p>
            <a:r>
              <a:rPr lang="fr-FR" sz="1000" dirty="0">
                <a:solidFill>
                  <a:schemeClr val="bg1"/>
                </a:solidFill>
              </a:rPr>
              <a:t>VRF Tenant:VRF</a:t>
            </a:r>
          </a:p>
          <a:p>
            <a:r>
              <a:rPr lang="fr-FR" sz="1000" dirty="0">
                <a:solidFill>
                  <a:schemeClr val="bg1"/>
                </a:solidFill>
              </a:rPr>
              <a:t>  VNID 10000 – BD 10101 et 10102</a:t>
            </a:r>
            <a:endParaRPr lang="fr-FR" sz="1000" dirty="0" smtClean="0">
              <a:solidFill>
                <a:schemeClr val="bg1"/>
              </a:solidFill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165582" y="3118219"/>
            <a:ext cx="2885590" cy="562429"/>
          </a:xfrm>
          <a:prstGeom prst="roundRect">
            <a:avLst/>
          </a:prstGeom>
          <a:solidFill>
            <a:schemeClr val="tx2"/>
          </a:solidFill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36000" tIns="36000" rIns="36000" bIns="36000" rtlCol="0" anchor="t"/>
          <a:lstStyle/>
          <a:p>
            <a:r>
              <a:rPr lang="fr-FR" sz="1000" dirty="0" smtClean="0">
                <a:solidFill>
                  <a:schemeClr val="bg1"/>
                </a:solidFill>
              </a:rPr>
              <a:t>mac1/10.101.0.1 – e1/12 – vlan101</a:t>
            </a:r>
          </a:p>
          <a:p>
            <a:r>
              <a:rPr lang="fr-FR" sz="1000" dirty="0">
                <a:solidFill>
                  <a:schemeClr val="bg1"/>
                </a:solidFill>
              </a:rPr>
              <a:t>10.102.0.2 – Leaf-D – VNID 10000</a:t>
            </a:r>
          </a:p>
          <a:p>
            <a:r>
              <a:rPr lang="fr-FR" sz="1000" dirty="0" smtClean="0">
                <a:solidFill>
                  <a:schemeClr val="bg1"/>
                </a:solidFill>
              </a:rPr>
              <a:t>catch all : S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6092829" y="3118219"/>
            <a:ext cx="2885590" cy="562429"/>
          </a:xfrm>
          <a:prstGeom prst="roundRect">
            <a:avLst/>
          </a:prstGeom>
          <a:solidFill>
            <a:schemeClr val="tx2"/>
          </a:solidFill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36000" tIns="36000" rIns="36000" bIns="36000" rtlCol="0" anchor="t"/>
          <a:lstStyle/>
          <a:p>
            <a:r>
              <a:rPr lang="fr-FR" sz="1000" dirty="0" smtClean="0">
                <a:solidFill>
                  <a:schemeClr val="bg1"/>
                </a:solidFill>
              </a:rPr>
              <a:t>mac2/10.102.0.1 – e1/11 – vlan102</a:t>
            </a:r>
          </a:p>
          <a:p>
            <a:r>
              <a:rPr lang="fr-FR" sz="1000" dirty="0">
                <a:solidFill>
                  <a:schemeClr val="bg1"/>
                </a:solidFill>
              </a:rPr>
              <a:t>10.101.0.1 – Leaf-A – VNID 10000</a:t>
            </a:r>
          </a:p>
          <a:p>
            <a:r>
              <a:rPr lang="fr-FR" sz="1000" dirty="0">
                <a:solidFill>
                  <a:schemeClr val="bg1"/>
                </a:solidFill>
              </a:rPr>
              <a:t>catch all : S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165582" y="1440609"/>
            <a:ext cx="2885590" cy="555342"/>
          </a:xfrm>
          <a:prstGeom prst="roundRect">
            <a:avLst/>
          </a:prstGeom>
          <a:solidFill>
            <a:schemeClr val="bg2"/>
          </a:solidFill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36000" tIns="36000" rIns="36000" bIns="36000" rtlCol="0" anchor="t"/>
          <a:lstStyle/>
          <a:p>
            <a:r>
              <a:rPr lang="fr-FR" sz="1000" dirty="0">
                <a:solidFill>
                  <a:schemeClr val="bg1"/>
                </a:solidFill>
              </a:rPr>
              <a:t>Routing Table Tenant:VRF</a:t>
            </a:r>
          </a:p>
          <a:p>
            <a:r>
              <a:rPr lang="fr-FR" sz="1000" dirty="0">
                <a:solidFill>
                  <a:schemeClr val="bg1"/>
                </a:solidFill>
              </a:rPr>
              <a:t>  10.101.0.0/24 – Directly Connected</a:t>
            </a:r>
          </a:p>
          <a:p>
            <a:r>
              <a:rPr lang="fr-FR" sz="1000" dirty="0">
                <a:solidFill>
                  <a:schemeClr val="bg1"/>
                </a:solidFill>
              </a:rPr>
              <a:t>  10.102.0.0/24 – Next Hop S</a:t>
            </a:r>
            <a:endParaRPr lang="fr-FR" sz="1000" dirty="0" smtClean="0">
              <a:solidFill>
                <a:schemeClr val="bg1"/>
              </a:solidFill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6092829" y="1440609"/>
            <a:ext cx="2885590" cy="555342"/>
          </a:xfrm>
          <a:prstGeom prst="roundRect">
            <a:avLst/>
          </a:prstGeom>
          <a:solidFill>
            <a:schemeClr val="bg2"/>
          </a:solidFill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36000" tIns="36000" rIns="36000" bIns="36000" rtlCol="0" anchor="t"/>
          <a:lstStyle/>
          <a:p>
            <a:r>
              <a:rPr lang="fr-FR" sz="1000" dirty="0">
                <a:solidFill>
                  <a:schemeClr val="bg1"/>
                </a:solidFill>
              </a:rPr>
              <a:t>Routing Table Tenant:VRF</a:t>
            </a:r>
          </a:p>
          <a:p>
            <a:r>
              <a:rPr lang="fr-FR" sz="1000" dirty="0">
                <a:solidFill>
                  <a:schemeClr val="bg1"/>
                </a:solidFill>
              </a:rPr>
              <a:t>  10.101.0.0/24 – Next Hop S</a:t>
            </a:r>
          </a:p>
          <a:p>
            <a:r>
              <a:rPr lang="fr-FR" sz="1000" dirty="0">
                <a:solidFill>
                  <a:schemeClr val="bg1"/>
                </a:solidFill>
              </a:rPr>
              <a:t>  10.102.0.0/24 – Directly Connected</a:t>
            </a:r>
            <a:endParaRPr lang="fr-FR" sz="1000" dirty="0" smtClean="0">
              <a:solidFill>
                <a:schemeClr val="bg1"/>
              </a:solidFill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4269240" y="1800309"/>
            <a:ext cx="172832" cy="207957"/>
          </a:xfrm>
          <a:prstGeom prst="roundRect">
            <a:avLst/>
          </a:prstGeom>
          <a:solidFill>
            <a:schemeClr val="bg2"/>
          </a:solidFill>
          <a:ln w="12700" cmpd="sng">
            <a:solidFill>
              <a:schemeClr val="bg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lIns="45720" rIns="45720" rtlCol="0" anchor="ctr">
            <a:noAutofit/>
          </a:bodyPr>
          <a:lstStyle/>
          <a:p>
            <a:pPr algn="ctr"/>
            <a:r>
              <a:rPr lang="fr-FR" sz="1100" dirty="0" err="1" smtClean="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4973234" y="1793221"/>
            <a:ext cx="172832" cy="207957"/>
          </a:xfrm>
          <a:prstGeom prst="roundRect">
            <a:avLst/>
          </a:prstGeom>
          <a:solidFill>
            <a:schemeClr val="bg2"/>
          </a:solidFill>
          <a:ln w="12700" cmpd="sng">
            <a:solidFill>
              <a:schemeClr val="bg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lIns="45720" rIns="45720" rtlCol="0" anchor="ctr">
            <a:noAutofit/>
          </a:bodyPr>
          <a:lstStyle/>
          <a:p>
            <a:pPr algn="ctr"/>
            <a:r>
              <a:rPr lang="fr-FR" sz="1100" dirty="0" err="1" smtClean="0">
                <a:solidFill>
                  <a:schemeClr val="bg1"/>
                </a:solidFill>
              </a:rPr>
              <a:t>S</a:t>
            </a:r>
          </a:p>
        </p:txBody>
      </p:sp>
      <p:cxnSp>
        <p:nvCxnSpPr>
          <p:cNvPr id="52" name="Straight Connector 51"/>
          <p:cNvCxnSpPr/>
          <p:nvPr/>
        </p:nvCxnSpPr>
        <p:spPr>
          <a:xfrm rot="16200000" flipH="1" flipV="1">
            <a:off x="8259163" y="3287847"/>
            <a:ext cx="3314" cy="243937"/>
          </a:xfrm>
          <a:prstGeom prst="line">
            <a:avLst/>
          </a:prstGeom>
          <a:ln w="38100" cmpd="sng">
            <a:solidFill>
              <a:schemeClr val="bg1"/>
            </a:solidFill>
            <a:prstDash val="solid"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3122745">
            <a:off x="4756266" y="2420489"/>
            <a:ext cx="1078851" cy="201736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9322745">
            <a:off x="3672101" y="2428394"/>
            <a:ext cx="1078851" cy="201736"/>
          </a:xfrm>
          <a:prstGeom prst="rect">
            <a:avLst/>
          </a:prstGeom>
        </p:spPr>
      </p:pic>
      <p:sp>
        <p:nvSpPr>
          <p:cNvPr id="56" name="Rounded Rectangle 55"/>
          <p:cNvSpPr/>
          <p:nvPr/>
        </p:nvSpPr>
        <p:spPr>
          <a:xfrm>
            <a:off x="165582" y="2054515"/>
            <a:ext cx="2885590" cy="384146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36000" tIns="36000" rIns="36000" bIns="36000" rtlCol="0" anchor="t"/>
          <a:lstStyle/>
          <a:p>
            <a:r>
              <a:rPr lang="fr-FR" sz="1000" dirty="0">
                <a:solidFill>
                  <a:schemeClr val="bg1"/>
                </a:solidFill>
              </a:rPr>
              <a:t>VRF Tenant:VRF</a:t>
            </a:r>
          </a:p>
          <a:p>
            <a:r>
              <a:rPr lang="fr-FR" sz="1000" dirty="0">
                <a:solidFill>
                  <a:schemeClr val="bg1"/>
                </a:solidFill>
              </a:rPr>
              <a:t>  VNID 10000 – BD 10101</a:t>
            </a:r>
            <a:endParaRPr lang="fr-FR" sz="1000" dirty="0" smtClean="0">
              <a:solidFill>
                <a:schemeClr val="bg1"/>
              </a:solidFill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6092829" y="2054515"/>
            <a:ext cx="2885590" cy="384146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36000" tIns="36000" rIns="36000" bIns="36000" rtlCol="0" anchor="t"/>
          <a:lstStyle/>
          <a:p>
            <a:r>
              <a:rPr lang="fr-FR" sz="1000" dirty="0">
                <a:solidFill>
                  <a:schemeClr val="bg1"/>
                </a:solidFill>
              </a:rPr>
              <a:t>VRF Tenant:VRF</a:t>
            </a:r>
          </a:p>
          <a:p>
            <a:r>
              <a:rPr lang="fr-FR" sz="1000" dirty="0">
                <a:solidFill>
                  <a:schemeClr val="bg1"/>
                </a:solidFill>
              </a:rPr>
              <a:t>  VNID 10000 – BD 10102</a:t>
            </a:r>
            <a:endParaRPr lang="fr-FR" sz="1000" dirty="0" smtClean="0">
              <a:solidFill>
                <a:schemeClr val="bg1"/>
              </a:solidFill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165582" y="2497225"/>
            <a:ext cx="2885590" cy="562429"/>
          </a:xfrm>
          <a:prstGeom prst="roundRect">
            <a:avLst/>
          </a:prstGeom>
          <a:solidFill>
            <a:srgbClr val="BC9024"/>
          </a:solidFill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36000" tIns="36000" rIns="36000" bIns="36000" rtlCol="0" anchor="t"/>
          <a:lstStyle/>
          <a:p>
            <a:r>
              <a:rPr lang="fr-FR" sz="1000" dirty="0">
                <a:solidFill>
                  <a:schemeClr val="bg1"/>
                </a:solidFill>
              </a:rPr>
              <a:t>BD 10101 – macR – 10.101.0.254/24</a:t>
            </a:r>
          </a:p>
          <a:p>
            <a:r>
              <a:rPr lang="fr-FR" sz="1000" dirty="0">
                <a:solidFill>
                  <a:schemeClr val="bg1"/>
                </a:solidFill>
              </a:rPr>
              <a:t>  </a:t>
            </a:r>
            <a:r>
              <a:rPr lang="fr-FR" sz="1000" dirty="0" smtClean="0">
                <a:solidFill>
                  <a:schemeClr val="bg1"/>
                </a:solidFill>
              </a:rPr>
              <a:t>vlan101 + e1/12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6092829" y="2497225"/>
            <a:ext cx="2885590" cy="562429"/>
          </a:xfrm>
          <a:prstGeom prst="roundRect">
            <a:avLst/>
          </a:prstGeom>
          <a:solidFill>
            <a:srgbClr val="BC9024"/>
          </a:solidFill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36000" tIns="36000" rIns="36000" bIns="36000" rtlCol="0" anchor="t"/>
          <a:lstStyle/>
          <a:p>
            <a:r>
              <a:rPr lang="fr-FR" sz="1000" dirty="0">
                <a:solidFill>
                  <a:schemeClr val="bg1"/>
                </a:solidFill>
              </a:rPr>
              <a:t>BD 10102 – macR – 10.102.0.254/24</a:t>
            </a:r>
          </a:p>
          <a:p>
            <a:r>
              <a:rPr lang="fr-FR" sz="1000" dirty="0">
                <a:solidFill>
                  <a:schemeClr val="bg1"/>
                </a:solidFill>
              </a:rPr>
              <a:t> </a:t>
            </a:r>
            <a:r>
              <a:rPr lang="fr-FR" sz="1000" dirty="0" smtClean="0">
                <a:solidFill>
                  <a:schemeClr val="bg1"/>
                </a:solidFill>
              </a:rPr>
              <a:t> vlan102 + e1/11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4983919" y="3347408"/>
            <a:ext cx="568796" cy="207217"/>
          </a:xfrm>
          <a:prstGeom prst="roundRect">
            <a:avLst/>
          </a:prstGeom>
          <a:solidFill>
            <a:schemeClr val="tx2"/>
          </a:solidFill>
          <a:ln w="12700" cmpd="sng">
            <a:solidFill>
              <a:schemeClr val="bg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45720" rIns="45720" rtlCol="0" anchor="ctr"/>
          <a:lstStyle/>
          <a:p>
            <a:pPr algn="ctr"/>
            <a:r>
              <a:rPr lang="fr-FR" sz="600" dirty="0" err="1">
                <a:solidFill>
                  <a:schemeClr val="bg1"/>
                </a:solidFill>
              </a:rPr>
              <a:t>ICMP</a:t>
            </a:r>
            <a:endParaRPr lang="fr-FR" sz="600" dirty="0" err="1" smtClean="0">
              <a:solidFill>
                <a:schemeClr val="bg1"/>
              </a:solidFill>
            </a:endParaRPr>
          </a:p>
          <a:p>
            <a:pPr algn="ctr"/>
            <a:r>
              <a:rPr lang="fr-FR" sz="600" dirty="0" err="1" smtClean="0">
                <a:solidFill>
                  <a:schemeClr val="bg1"/>
                </a:solidFill>
              </a:rPr>
              <a:t>10.101.0.1</a:t>
            </a:r>
          </a:p>
        </p:txBody>
      </p:sp>
      <p:cxnSp>
        <p:nvCxnSpPr>
          <p:cNvPr id="72" name="Straight Connector 71"/>
          <p:cNvCxnSpPr/>
          <p:nvPr/>
        </p:nvCxnSpPr>
        <p:spPr>
          <a:xfrm flipH="1" flipV="1">
            <a:off x="5607695" y="3337771"/>
            <a:ext cx="3314" cy="243937"/>
          </a:xfrm>
          <a:prstGeom prst="line">
            <a:avLst/>
          </a:prstGeom>
          <a:ln w="38100" cmpd="sng">
            <a:solidFill>
              <a:schemeClr val="tx2"/>
            </a:solidFill>
            <a:prstDash val="solid"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rot="16200000" flipH="1" flipV="1">
            <a:off x="2345132" y="3148449"/>
            <a:ext cx="3314" cy="243937"/>
          </a:xfrm>
          <a:prstGeom prst="line">
            <a:avLst/>
          </a:prstGeom>
          <a:ln w="38100" cmpd="sng">
            <a:solidFill>
              <a:schemeClr val="bg1"/>
            </a:solidFill>
            <a:prstDash val="solid"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6748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7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46814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grpSp>
        <p:nvGrpSpPr>
          <p:cNvPr id="110" name="Group 109"/>
          <p:cNvGrpSpPr/>
          <p:nvPr/>
        </p:nvGrpSpPr>
        <p:grpSpPr>
          <a:xfrm>
            <a:off x="3283626" y="1778000"/>
            <a:ext cx="2489370" cy="1400628"/>
            <a:chOff x="3290946" y="1778000"/>
            <a:chExt cx="2489370" cy="1400628"/>
          </a:xfrm>
        </p:grpSpPr>
        <p:sp>
          <p:nvSpPr>
            <p:cNvPr id="6" name="Cloud"/>
            <p:cNvSpPr>
              <a:spLocks noChangeAspect="1" noEditPoints="1" noChangeArrowheads="1"/>
            </p:cNvSpPr>
            <p:nvPr/>
          </p:nvSpPr>
          <p:spPr bwMode="auto">
            <a:xfrm>
              <a:off x="3290946" y="1778000"/>
              <a:ext cx="2489370" cy="1400628"/>
            </a:xfrm>
            <a:custGeom>
              <a:avLst/>
              <a:gdLst>
                <a:gd name="T0" fmla="*/ 312677596 w 21600"/>
                <a:gd name="T1" fmla="*/ 203613264 h 21600"/>
                <a:gd name="T2" fmla="*/ 312677596 w 21600"/>
                <a:gd name="T3" fmla="*/ 203613264 h 21600"/>
                <a:gd name="T4" fmla="*/ 312677596 w 21600"/>
                <a:gd name="T5" fmla="*/ 203613264 h 21600"/>
                <a:gd name="T6" fmla="*/ 312677596 w 21600"/>
                <a:gd name="T7" fmla="*/ 203613264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4 w 21600"/>
                <a:gd name="T13" fmla="*/ 3259 h 21600"/>
                <a:gd name="T14" fmla="*/ 17088 w 21600"/>
                <a:gd name="T15" fmla="*/ 1733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49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2999"/>
                </a:srgbClr>
              </a:outerShdw>
            </a:effectLst>
            <a:extLst/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74" name="Straight Connector 73"/>
            <p:cNvCxnSpPr>
              <a:stCxn id="67" idx="0"/>
            </p:cNvCxnSpPr>
            <p:nvPr/>
          </p:nvCxnSpPr>
          <p:spPr>
            <a:xfrm flipV="1">
              <a:off x="4240356" y="2023379"/>
              <a:ext cx="0" cy="990703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>
              <a:stCxn id="68" idx="0"/>
            </p:cNvCxnSpPr>
            <p:nvPr/>
          </p:nvCxnSpPr>
          <p:spPr>
            <a:xfrm flipV="1">
              <a:off x="4921969" y="2023379"/>
              <a:ext cx="0" cy="990703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>
              <a:stCxn id="67" idx="0"/>
            </p:cNvCxnSpPr>
            <p:nvPr/>
          </p:nvCxnSpPr>
          <p:spPr>
            <a:xfrm flipV="1">
              <a:off x="4240356" y="2023379"/>
              <a:ext cx="681613" cy="990703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>
              <a:stCxn id="68" idx="0"/>
            </p:cNvCxnSpPr>
            <p:nvPr/>
          </p:nvCxnSpPr>
          <p:spPr>
            <a:xfrm flipH="1" flipV="1">
              <a:off x="4240356" y="2023379"/>
              <a:ext cx="681613" cy="990703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>
              <a:stCxn id="69" idx="0"/>
            </p:cNvCxnSpPr>
            <p:nvPr/>
          </p:nvCxnSpPr>
          <p:spPr>
            <a:xfrm flipH="1" flipV="1">
              <a:off x="4240356" y="2023379"/>
              <a:ext cx="1374659" cy="990703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>
              <a:stCxn id="69" idx="0"/>
            </p:cNvCxnSpPr>
            <p:nvPr/>
          </p:nvCxnSpPr>
          <p:spPr>
            <a:xfrm flipH="1" flipV="1">
              <a:off x="4921969" y="2023379"/>
              <a:ext cx="693046" cy="990703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>
              <a:stCxn id="66" idx="0"/>
            </p:cNvCxnSpPr>
            <p:nvPr/>
          </p:nvCxnSpPr>
          <p:spPr>
            <a:xfrm flipV="1">
              <a:off x="3547310" y="2023379"/>
              <a:ext cx="693046" cy="990703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>
              <a:stCxn id="66" idx="0"/>
            </p:cNvCxnSpPr>
            <p:nvPr/>
          </p:nvCxnSpPr>
          <p:spPr>
            <a:xfrm flipV="1">
              <a:off x="3547310" y="2023379"/>
              <a:ext cx="1374659" cy="990703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18"/>
          <p:cNvSpPr/>
          <p:nvPr/>
        </p:nvSpPr>
        <p:spPr>
          <a:xfrm>
            <a:off x="3274752" y="1651607"/>
            <a:ext cx="2579855" cy="1548792"/>
          </a:xfrm>
          <a:prstGeom prst="rect">
            <a:avLst/>
          </a:prstGeom>
          <a:solidFill>
            <a:schemeClr val="bg1">
              <a:alpha val="70000"/>
            </a:schemeClr>
          </a:solidFill>
          <a:ln w="12700" cmpd="sng">
            <a:noFill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 err="1" smtClean="0">
              <a:solidFill>
                <a:schemeClr val="bg1"/>
              </a:solidFill>
            </a:endParaRPr>
          </a:p>
        </p:txBody>
      </p:sp>
      <p:cxnSp>
        <p:nvCxnSpPr>
          <p:cNvPr id="17" name="Straight Connector 16"/>
          <p:cNvCxnSpPr>
            <a:endCxn id="66" idx="2"/>
          </p:cNvCxnSpPr>
          <p:nvPr/>
        </p:nvCxnSpPr>
        <p:spPr>
          <a:xfrm flipV="1">
            <a:off x="3539990" y="3278701"/>
            <a:ext cx="0" cy="303007"/>
          </a:xfrm>
          <a:prstGeom prst="line">
            <a:avLst/>
          </a:prstGeom>
          <a:ln w="12700" cmpd="sng">
            <a:solidFill>
              <a:schemeClr val="tx2"/>
            </a:solidFill>
            <a:prstDash val="solid"/>
            <a:headEnd type="non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6" name="Picture 6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870" y="3014082"/>
            <a:ext cx="500240" cy="264619"/>
          </a:xfrm>
          <a:prstGeom prst="rect">
            <a:avLst/>
          </a:prstGeom>
        </p:spPr>
      </p:pic>
      <p:cxnSp>
        <p:nvCxnSpPr>
          <p:cNvPr id="18" name="Straight Connector 17"/>
          <p:cNvCxnSpPr>
            <a:endCxn id="69" idx="2"/>
          </p:cNvCxnSpPr>
          <p:nvPr/>
        </p:nvCxnSpPr>
        <p:spPr>
          <a:xfrm flipV="1">
            <a:off x="5607695" y="3278701"/>
            <a:ext cx="0" cy="306797"/>
          </a:xfrm>
          <a:prstGeom prst="line">
            <a:avLst/>
          </a:prstGeom>
          <a:ln w="12700" cmpd="sng">
            <a:solidFill>
              <a:schemeClr val="tx2"/>
            </a:solidFill>
            <a:prstDash val="solid"/>
            <a:headEnd type="non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9" name="Picture 6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575" y="3014082"/>
            <a:ext cx="500240" cy="264619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916" y="3014082"/>
            <a:ext cx="500240" cy="264619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529" y="3014082"/>
            <a:ext cx="500240" cy="264619"/>
          </a:xfrm>
          <a:prstGeom prst="rect">
            <a:avLst/>
          </a:prstGeom>
        </p:spPr>
      </p:pic>
      <p:pic>
        <p:nvPicPr>
          <p:cNvPr id="112" name="Picture 1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79664" y="765154"/>
            <a:ext cx="570029" cy="325097"/>
          </a:xfrm>
          <a:prstGeom prst="rect">
            <a:avLst/>
          </a:prstGeom>
        </p:spPr>
      </p:pic>
      <p:pic>
        <p:nvPicPr>
          <p:cNvPr id="115" name="Picture 1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355" y="1312802"/>
            <a:ext cx="494524" cy="710577"/>
          </a:xfrm>
          <a:prstGeom prst="rect">
            <a:avLst/>
          </a:prstGeom>
        </p:spPr>
      </p:pic>
      <p:pic>
        <p:nvPicPr>
          <p:cNvPr id="116" name="Picture 1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684" y="1303182"/>
            <a:ext cx="494524" cy="710577"/>
          </a:xfrm>
          <a:prstGeom prst="rect">
            <a:avLst/>
          </a:prstGeom>
        </p:spPr>
      </p:pic>
      <p:sp>
        <p:nvSpPr>
          <p:cNvPr id="29" name="Rounded Rectangle 28"/>
          <p:cNvSpPr/>
          <p:nvPr/>
        </p:nvSpPr>
        <p:spPr>
          <a:xfrm>
            <a:off x="243887" y="3839470"/>
            <a:ext cx="697931" cy="248555"/>
          </a:xfrm>
          <a:prstGeom prst="roundRect">
            <a:avLst/>
          </a:prstGeom>
          <a:solidFill>
            <a:srgbClr val="3366FF">
              <a:alpha val="7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rtlCol="0" anchor="ctr"/>
          <a:lstStyle/>
          <a:p>
            <a:pPr algn="ctr" defTabSz="685748"/>
            <a:r>
              <a:rPr lang="en-GB" sz="1400" dirty="0" smtClean="0">
                <a:solidFill>
                  <a:srgbClr val="FFFFFF"/>
                </a:solidFill>
                <a:latin typeface="Arial"/>
              </a:rPr>
              <a:t>EPG</a:t>
            </a:r>
            <a:endParaRPr lang="en-GB" sz="1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243886" y="3247262"/>
            <a:ext cx="697931" cy="248555"/>
          </a:xfrm>
          <a:prstGeom prst="roundRect">
            <a:avLst/>
          </a:prstGeom>
          <a:solidFill>
            <a:srgbClr val="FF0000">
              <a:alpha val="7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rtlCol="0" anchor="ctr"/>
          <a:lstStyle/>
          <a:p>
            <a:pPr algn="ctr" defTabSz="685748"/>
            <a:r>
              <a:rPr lang="en-GB" sz="1400" dirty="0" smtClean="0">
                <a:solidFill>
                  <a:srgbClr val="FFFFFF"/>
                </a:solidFill>
                <a:latin typeface="Arial"/>
              </a:rPr>
              <a:t>BD</a:t>
            </a:r>
            <a:endParaRPr lang="en-GB" sz="1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243886" y="2655054"/>
            <a:ext cx="697931" cy="248555"/>
          </a:xfrm>
          <a:prstGeom prst="roundRect">
            <a:avLst/>
          </a:prstGeom>
          <a:solidFill>
            <a:srgbClr val="800000">
              <a:alpha val="7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rtlCol="0" anchor="ctr"/>
          <a:lstStyle/>
          <a:p>
            <a:pPr algn="ctr" defTabSz="685748"/>
            <a:r>
              <a:rPr lang="en-GB" sz="1400" dirty="0" smtClean="0">
                <a:solidFill>
                  <a:srgbClr val="FFFFFF"/>
                </a:solidFill>
                <a:latin typeface="Arial"/>
              </a:rPr>
              <a:t>VRF</a:t>
            </a:r>
            <a:endParaRPr lang="en-GB" sz="1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260318" y="2062846"/>
            <a:ext cx="697931" cy="248555"/>
          </a:xfrm>
          <a:prstGeom prst="roundRect">
            <a:avLst/>
          </a:prstGeom>
          <a:solidFill>
            <a:srgbClr val="008000">
              <a:alpha val="7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rtlCol="0" anchor="ctr"/>
          <a:lstStyle/>
          <a:p>
            <a:pPr algn="ctr" defTabSz="685748"/>
            <a:r>
              <a:rPr lang="en-GB" sz="1400" dirty="0" smtClean="0">
                <a:solidFill>
                  <a:srgbClr val="FFFFFF"/>
                </a:solidFill>
                <a:latin typeface="Arial"/>
              </a:rPr>
              <a:t>tenant</a:t>
            </a:r>
            <a:endParaRPr lang="en-GB" sz="1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1372587" y="2655054"/>
            <a:ext cx="697931" cy="248555"/>
          </a:xfrm>
          <a:prstGeom prst="roundRect">
            <a:avLst/>
          </a:prstGeom>
          <a:solidFill>
            <a:srgbClr val="800000">
              <a:alpha val="7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rtlCol="0" anchor="ctr"/>
          <a:lstStyle/>
          <a:p>
            <a:pPr algn="ctr" defTabSz="685748"/>
            <a:endParaRPr lang="en-GB" sz="1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1372587" y="2062846"/>
            <a:ext cx="697931" cy="248555"/>
          </a:xfrm>
          <a:prstGeom prst="roundRect">
            <a:avLst/>
          </a:prstGeom>
          <a:solidFill>
            <a:srgbClr val="008000">
              <a:alpha val="7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rtlCol="0" anchor="ctr"/>
          <a:lstStyle/>
          <a:p>
            <a:pPr algn="ctr" defTabSz="685748"/>
            <a:endParaRPr lang="en-GB" sz="1400" dirty="0">
              <a:solidFill>
                <a:srgbClr val="FFFFFF"/>
              </a:solidFill>
              <a:latin typeface="Arial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373440" y="3839470"/>
            <a:ext cx="697931" cy="248555"/>
            <a:chOff x="1373440" y="3839470"/>
            <a:chExt cx="697931" cy="248555"/>
          </a:xfrm>
        </p:grpSpPr>
        <p:sp>
          <p:nvSpPr>
            <p:cNvPr id="33" name="Rounded Rectangle 32"/>
            <p:cNvSpPr/>
            <p:nvPr/>
          </p:nvSpPr>
          <p:spPr>
            <a:xfrm>
              <a:off x="1373440" y="3839470"/>
              <a:ext cx="697931" cy="248555"/>
            </a:xfrm>
            <a:prstGeom prst="roundRect">
              <a:avLst/>
            </a:prstGeom>
            <a:solidFill>
              <a:srgbClr val="3366FF">
                <a:alpha val="75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4" tIns="34288" rIns="68574" bIns="34288" rtlCol="0" anchor="ctr"/>
            <a:lstStyle/>
            <a:p>
              <a:pPr algn="ctr" defTabSz="685748"/>
              <a:endParaRPr lang="en-GB" sz="1400" dirty="0">
                <a:solidFill>
                  <a:srgbClr val="FFFFFF"/>
                </a:solidFill>
                <a:latin typeface="Arial"/>
              </a:endParaRPr>
            </a:p>
          </p:txBody>
        </p:sp>
        <p:pic>
          <p:nvPicPr>
            <p:cNvPr id="27" name="Picture 26" descr="C:\Users\ecoffey\AppData\Local\Temp\Rar$DRa0.934\30010_Device_cluster_controller_unreachable_256.png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75" t="29771" r="5870" b="30706"/>
            <a:stretch/>
          </p:blipFill>
          <p:spPr bwMode="auto">
            <a:xfrm>
              <a:off x="1405050" y="3909199"/>
              <a:ext cx="246098" cy="1090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690716" y="3882787"/>
              <a:ext cx="161917" cy="161917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8072" b="55605" l="17257" r="68584"/>
                      </a14:imgEffect>
                    </a14:imgLayer>
                  </a14:imgProps>
                </a:ext>
              </a:extLst>
            </a:blip>
            <a:srcRect l="16848" t="7076" r="30890" b="43949"/>
            <a:stretch/>
          </p:blipFill>
          <p:spPr>
            <a:xfrm>
              <a:off x="1873032" y="3883517"/>
              <a:ext cx="173530" cy="160456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1373439" y="3247262"/>
            <a:ext cx="697931" cy="248555"/>
            <a:chOff x="1373439" y="3247262"/>
            <a:chExt cx="697931" cy="248555"/>
          </a:xfrm>
        </p:grpSpPr>
        <p:sp>
          <p:nvSpPr>
            <p:cNvPr id="34" name="Rounded Rectangle 33"/>
            <p:cNvSpPr/>
            <p:nvPr/>
          </p:nvSpPr>
          <p:spPr>
            <a:xfrm>
              <a:off x="1373439" y="3247262"/>
              <a:ext cx="697931" cy="248555"/>
            </a:xfrm>
            <a:prstGeom prst="roundRect">
              <a:avLst/>
            </a:prstGeom>
            <a:solidFill>
              <a:srgbClr val="FF0000">
                <a:alpha val="75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4" tIns="34288" rIns="68574" bIns="34288" rtlCol="0" anchor="ctr"/>
            <a:lstStyle/>
            <a:p>
              <a:pPr algn="ctr" defTabSz="685748"/>
              <a:endParaRPr lang="en-GB" sz="1400" dirty="0">
                <a:solidFill>
                  <a:srgbClr val="FFFFFF"/>
                </a:solidFill>
                <a:latin typeface="Arial"/>
              </a:endParaRPr>
            </a:p>
          </p:txBody>
        </p:sp>
        <p:cxnSp>
          <p:nvCxnSpPr>
            <p:cNvPr id="3" name="Straight Connector 2"/>
            <p:cNvCxnSpPr>
              <a:stCxn id="34" idx="1"/>
              <a:endCxn id="34" idx="3"/>
            </p:cNvCxnSpPr>
            <p:nvPr/>
          </p:nvCxnSpPr>
          <p:spPr>
            <a:xfrm>
              <a:off x="1434003" y="3371540"/>
              <a:ext cx="576803" cy="0"/>
            </a:xfrm>
            <a:prstGeom prst="line">
              <a:avLst/>
            </a:prstGeom>
            <a:ln w="19050" cmpd="sng">
              <a:solidFill>
                <a:schemeClr val="bg1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6" name="Picture 6" descr="C:\Users\ecoffey\AppData\Local\Temp\Rar$DRa0.583\Cisco Icons November\30067_Device_router_3057\Png_256\30067_Device_router_3057_unknown_256.png"/>
          <p:cNvPicPr>
            <a:picLocks noChangeAspect="1" noChangeArrowheads="1"/>
          </p:cNvPicPr>
          <p:nvPr/>
        </p:nvPicPr>
        <p:blipFill>
          <a:blip r:embed="rId1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994" y="2680025"/>
            <a:ext cx="351117" cy="19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921" y="2084675"/>
            <a:ext cx="207895" cy="207895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113" y="2084675"/>
            <a:ext cx="207895" cy="207895"/>
          </a:xfrm>
          <a:prstGeom prst="rect">
            <a:avLst/>
          </a:prstGeom>
        </p:spPr>
      </p:pic>
      <p:grpSp>
        <p:nvGrpSpPr>
          <p:cNvPr id="42" name="Group 41"/>
          <p:cNvGrpSpPr/>
          <p:nvPr/>
        </p:nvGrpSpPr>
        <p:grpSpPr>
          <a:xfrm>
            <a:off x="6459540" y="647442"/>
            <a:ext cx="1595783" cy="275806"/>
            <a:chOff x="6459540" y="647442"/>
            <a:chExt cx="1595783" cy="275806"/>
          </a:xfrm>
        </p:grpSpPr>
        <p:grpSp>
          <p:nvGrpSpPr>
            <p:cNvPr id="43" name="Group 42"/>
            <p:cNvGrpSpPr/>
            <p:nvPr/>
          </p:nvGrpSpPr>
          <p:grpSpPr>
            <a:xfrm>
              <a:off x="6459540" y="647442"/>
              <a:ext cx="688244" cy="275806"/>
              <a:chOff x="6459540" y="647442"/>
              <a:chExt cx="688244" cy="275806"/>
            </a:xfrm>
          </p:grpSpPr>
          <p:sp>
            <p:nvSpPr>
              <p:cNvPr id="47" name="Rounded Rectangle 46"/>
              <p:cNvSpPr/>
              <p:nvPr/>
            </p:nvSpPr>
            <p:spPr>
              <a:xfrm>
                <a:off x="6459540" y="647442"/>
                <a:ext cx="688244" cy="275806"/>
              </a:xfrm>
              <a:prstGeom prst="roundRect">
                <a:avLst/>
              </a:prstGeom>
              <a:solidFill>
                <a:schemeClr val="bg2"/>
              </a:solidFill>
              <a:ln w="12700" cmpd="sng">
                <a:solidFill>
                  <a:schemeClr val="bg1"/>
                </a:solidFill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lIns="45720" rIns="45720" rtlCol="0" anchor="ctr"/>
              <a:lstStyle/>
              <a:p>
                <a:pPr algn="ctr"/>
                <a:endParaRPr lang="fr-FR" sz="600" dirty="0" err="1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48" name="Rounded Rectangle 47"/>
              <p:cNvSpPr/>
              <p:nvPr/>
            </p:nvSpPr>
            <p:spPr>
              <a:xfrm>
                <a:off x="6519264" y="681737"/>
                <a:ext cx="568796" cy="207217"/>
              </a:xfrm>
              <a:prstGeom prst="roundRect">
                <a:avLst/>
              </a:prstGeom>
              <a:solidFill>
                <a:schemeClr val="tx2"/>
              </a:solidFill>
              <a:ln w="12700" cmpd="sng">
                <a:noFill/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lIns="45720" rIns="45720" rtlCol="0" anchor="ctr"/>
              <a:lstStyle/>
              <a:p>
                <a:pPr algn="ctr"/>
                <a:r>
                  <a:rPr lang="fr-FR" sz="600" dirty="0" err="1" smtClean="0">
                    <a:solidFill>
                      <a:schemeClr val="bg1"/>
                    </a:solidFill>
                  </a:rPr>
                  <a:t>arp 10.101.0.2</a:t>
                </a:r>
              </a:p>
            </p:txBody>
          </p:sp>
        </p:grpSp>
        <p:sp>
          <p:nvSpPr>
            <p:cNvPr id="44" name="Rounded Rectangle 43"/>
            <p:cNvSpPr/>
            <p:nvPr/>
          </p:nvSpPr>
          <p:spPr>
            <a:xfrm>
              <a:off x="7147784" y="647442"/>
              <a:ext cx="688244" cy="275806"/>
            </a:xfrm>
            <a:prstGeom prst="roundRect">
              <a:avLst/>
            </a:prstGeom>
            <a:solidFill>
              <a:schemeClr val="bg2"/>
            </a:solidFill>
            <a:ln w="12700" cmpd="sng">
              <a:solidFill>
                <a:schemeClr val="bg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lIns="45720" rIns="45720" rtlCol="0" anchor="ctr"/>
            <a:lstStyle/>
            <a:p>
              <a:pPr algn="ctr"/>
              <a:r>
                <a:rPr lang="fr-FR" sz="800" dirty="0" err="1" smtClean="0">
                  <a:solidFill>
                    <a:schemeClr val="bg1"/>
                  </a:solidFill>
                </a:rPr>
                <a:t>225.1.1.101</a:t>
              </a:r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7836028" y="647442"/>
              <a:ext cx="219295" cy="275806"/>
            </a:xfrm>
            <a:prstGeom prst="roundRect">
              <a:avLst/>
            </a:prstGeom>
            <a:solidFill>
              <a:schemeClr val="bg2"/>
            </a:solidFill>
            <a:ln w="12700" cmpd="sng">
              <a:solidFill>
                <a:schemeClr val="bg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lIns="45720" rIns="45720" rtlCol="0" anchor="ctr"/>
            <a:lstStyle/>
            <a:p>
              <a:pPr algn="ctr"/>
              <a:r>
                <a:rPr lang="fr-FR" sz="800" dirty="0" err="1" smtClean="0">
                  <a:solidFill>
                    <a:schemeClr val="bg1"/>
                  </a:solidFill>
                </a:rPr>
                <a:t>A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6459540" y="986605"/>
            <a:ext cx="1552713" cy="275806"/>
            <a:chOff x="6841110" y="647442"/>
            <a:chExt cx="1552713" cy="275806"/>
          </a:xfrm>
        </p:grpSpPr>
        <p:sp>
          <p:nvSpPr>
            <p:cNvPr id="50" name="Rounded Rectangle 49"/>
            <p:cNvSpPr/>
            <p:nvPr/>
          </p:nvSpPr>
          <p:spPr>
            <a:xfrm>
              <a:off x="7278722" y="647442"/>
              <a:ext cx="427345" cy="275806"/>
            </a:xfrm>
            <a:prstGeom prst="roundRect">
              <a:avLst/>
            </a:prstGeom>
            <a:solidFill>
              <a:schemeClr val="bg2"/>
            </a:solidFill>
            <a:ln w="12700" cmpd="sng">
              <a:solidFill>
                <a:schemeClr val="bg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lIns="45720" rIns="45720" rtlCol="0" anchor="ctr"/>
            <a:lstStyle/>
            <a:p>
              <a:pPr algn="ctr"/>
              <a:r>
                <a:rPr lang="fr-FR" sz="800" dirty="0" err="1" smtClean="0">
                  <a:solidFill>
                    <a:schemeClr val="bg1"/>
                  </a:solidFill>
                </a:rPr>
                <a:t>10101</a:t>
              </a:r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7705579" y="647442"/>
              <a:ext cx="688244" cy="275806"/>
              <a:chOff x="6459540" y="647442"/>
              <a:chExt cx="688244" cy="275806"/>
            </a:xfrm>
          </p:grpSpPr>
          <p:sp>
            <p:nvSpPr>
              <p:cNvPr id="54" name="Rounded Rectangle 53"/>
              <p:cNvSpPr/>
              <p:nvPr/>
            </p:nvSpPr>
            <p:spPr>
              <a:xfrm>
                <a:off x="6459540" y="647442"/>
                <a:ext cx="688244" cy="275806"/>
              </a:xfrm>
              <a:prstGeom prst="roundRect">
                <a:avLst/>
              </a:prstGeom>
              <a:solidFill>
                <a:schemeClr val="bg2"/>
              </a:solidFill>
              <a:ln w="12700" cmpd="sng">
                <a:solidFill>
                  <a:schemeClr val="bg1"/>
                </a:solidFill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lIns="45720" rIns="45720" rtlCol="0" anchor="ctr"/>
              <a:lstStyle/>
              <a:p>
                <a:pPr algn="ctr"/>
                <a:endParaRPr lang="fr-FR" sz="600" dirty="0" err="1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56" name="Rounded Rectangle 55"/>
              <p:cNvSpPr/>
              <p:nvPr/>
            </p:nvSpPr>
            <p:spPr>
              <a:xfrm>
                <a:off x="6519264" y="681737"/>
                <a:ext cx="568796" cy="207217"/>
              </a:xfrm>
              <a:prstGeom prst="roundRect">
                <a:avLst/>
              </a:prstGeom>
              <a:solidFill>
                <a:schemeClr val="tx2"/>
              </a:solidFill>
              <a:ln w="12700" cmpd="sng">
                <a:noFill/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lIns="45720" rIns="45720" rtlCol="0" anchor="ctr"/>
              <a:lstStyle/>
              <a:p>
                <a:pPr algn="ctr"/>
                <a:r>
                  <a:rPr lang="fr-FR" sz="600" dirty="0" err="1" smtClean="0">
                    <a:solidFill>
                      <a:schemeClr val="bg1"/>
                    </a:solidFill>
                  </a:rPr>
                  <a:t>arp reply mac1</a:t>
                </a:r>
              </a:p>
            </p:txBody>
          </p:sp>
        </p:grpSp>
        <p:sp>
          <p:nvSpPr>
            <p:cNvPr id="52" name="Rounded Rectangle 51"/>
            <p:cNvSpPr/>
            <p:nvPr/>
          </p:nvSpPr>
          <p:spPr>
            <a:xfrm>
              <a:off x="6841110" y="647442"/>
              <a:ext cx="219295" cy="275806"/>
            </a:xfrm>
            <a:prstGeom prst="roundRect">
              <a:avLst/>
            </a:prstGeom>
            <a:solidFill>
              <a:schemeClr val="bg2"/>
            </a:solidFill>
            <a:ln w="12700" cmpd="sng">
              <a:solidFill>
                <a:schemeClr val="bg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lIns="45720" rIns="45720" rtlCol="0" anchor="ctr"/>
            <a:lstStyle/>
            <a:p>
              <a:pPr algn="ctr"/>
              <a:r>
                <a:rPr lang="fr-FR" sz="800" dirty="0" err="1" smtClean="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7059916" y="647442"/>
              <a:ext cx="219295" cy="275806"/>
            </a:xfrm>
            <a:prstGeom prst="roundRect">
              <a:avLst/>
            </a:prstGeom>
            <a:solidFill>
              <a:schemeClr val="bg2"/>
            </a:solidFill>
            <a:ln w="12700" cmpd="sng">
              <a:solidFill>
                <a:schemeClr val="bg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lIns="45720" rIns="45720" rtlCol="0" anchor="ctr"/>
            <a:lstStyle/>
            <a:p>
              <a:pPr algn="ctr"/>
              <a:r>
                <a:rPr lang="fr-FR" sz="800" dirty="0" err="1" smtClean="0">
                  <a:solidFill>
                    <a:schemeClr val="bg1"/>
                  </a:solidFill>
                </a:rPr>
                <a:t>A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6459540" y="1447349"/>
            <a:ext cx="1552713" cy="275806"/>
            <a:chOff x="6841110" y="647442"/>
            <a:chExt cx="1552713" cy="275806"/>
          </a:xfrm>
        </p:grpSpPr>
        <p:sp>
          <p:nvSpPr>
            <p:cNvPr id="58" name="Rounded Rectangle 57"/>
            <p:cNvSpPr/>
            <p:nvPr/>
          </p:nvSpPr>
          <p:spPr>
            <a:xfrm>
              <a:off x="7278722" y="647442"/>
              <a:ext cx="427345" cy="275806"/>
            </a:xfrm>
            <a:prstGeom prst="roundRect">
              <a:avLst/>
            </a:prstGeom>
            <a:solidFill>
              <a:schemeClr val="bg2"/>
            </a:solidFill>
            <a:ln w="12700" cmpd="sng">
              <a:solidFill>
                <a:schemeClr val="bg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lIns="45720" rIns="45720" rtlCol="0" anchor="ctr"/>
            <a:lstStyle/>
            <a:p>
              <a:pPr algn="ctr"/>
              <a:r>
                <a:rPr lang="fr-FR" sz="800" dirty="0" err="1" smtClean="0">
                  <a:solidFill>
                    <a:schemeClr val="bg1"/>
                  </a:solidFill>
                </a:rPr>
                <a:t>10101</a:t>
              </a:r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7705579" y="647442"/>
              <a:ext cx="688244" cy="275806"/>
              <a:chOff x="6459540" y="647442"/>
              <a:chExt cx="688244" cy="275806"/>
            </a:xfrm>
          </p:grpSpPr>
          <p:sp>
            <p:nvSpPr>
              <p:cNvPr id="62" name="Rounded Rectangle 61"/>
              <p:cNvSpPr/>
              <p:nvPr/>
            </p:nvSpPr>
            <p:spPr>
              <a:xfrm>
                <a:off x="6459540" y="647442"/>
                <a:ext cx="688244" cy="275806"/>
              </a:xfrm>
              <a:prstGeom prst="roundRect">
                <a:avLst/>
              </a:prstGeom>
              <a:solidFill>
                <a:schemeClr val="bg2"/>
              </a:solidFill>
              <a:ln w="12700" cmpd="sng">
                <a:solidFill>
                  <a:schemeClr val="bg1"/>
                </a:solidFill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lIns="45720" rIns="45720" rtlCol="0" anchor="ctr"/>
              <a:lstStyle/>
              <a:p>
                <a:pPr algn="ctr"/>
                <a:endParaRPr lang="fr-FR" sz="600" dirty="0" err="1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63" name="Rounded Rectangle 62"/>
              <p:cNvSpPr/>
              <p:nvPr/>
            </p:nvSpPr>
            <p:spPr>
              <a:xfrm>
                <a:off x="6519264" y="681737"/>
                <a:ext cx="568796" cy="207217"/>
              </a:xfrm>
              <a:prstGeom prst="roundRect">
                <a:avLst/>
              </a:prstGeom>
              <a:solidFill>
                <a:schemeClr val="tx2"/>
              </a:solidFill>
              <a:ln w="12700" cmpd="sng">
                <a:noFill/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lIns="45720" rIns="45720" rtlCol="0" anchor="ctr"/>
              <a:lstStyle/>
              <a:p>
                <a:pPr algn="ctr"/>
                <a:r>
                  <a:rPr lang="fr-FR" sz="600" dirty="0" err="1" smtClean="0">
                    <a:solidFill>
                      <a:schemeClr val="bg1"/>
                    </a:solidFill>
                  </a:rPr>
                  <a:t>arp reply mac1</a:t>
                </a:r>
              </a:p>
            </p:txBody>
          </p:sp>
        </p:grpSp>
        <p:sp>
          <p:nvSpPr>
            <p:cNvPr id="60" name="Rounded Rectangle 59"/>
            <p:cNvSpPr/>
            <p:nvPr/>
          </p:nvSpPr>
          <p:spPr>
            <a:xfrm>
              <a:off x="6841110" y="647442"/>
              <a:ext cx="219295" cy="275806"/>
            </a:xfrm>
            <a:prstGeom prst="roundRect">
              <a:avLst/>
            </a:prstGeom>
            <a:solidFill>
              <a:schemeClr val="bg2"/>
            </a:solidFill>
            <a:ln w="12700" cmpd="sng">
              <a:solidFill>
                <a:schemeClr val="bg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lIns="45720" rIns="45720" rtlCol="0" anchor="ctr"/>
            <a:lstStyle/>
            <a:p>
              <a:pPr algn="ctr"/>
              <a:r>
                <a:rPr lang="fr-FR" sz="800" dirty="0" err="1" smtClean="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61" name="Rounded Rectangle 60"/>
            <p:cNvSpPr/>
            <p:nvPr/>
          </p:nvSpPr>
          <p:spPr>
            <a:xfrm>
              <a:off x="7059916" y="647442"/>
              <a:ext cx="219295" cy="275806"/>
            </a:xfrm>
            <a:prstGeom prst="roundRect">
              <a:avLst/>
            </a:prstGeom>
            <a:solidFill>
              <a:schemeClr val="bg2"/>
            </a:solidFill>
            <a:ln w="12700" cmpd="sng">
              <a:solidFill>
                <a:schemeClr val="bg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lIns="45720" rIns="45720" rtlCol="0" anchor="ctr"/>
            <a:lstStyle/>
            <a:p>
              <a:pPr algn="ctr"/>
              <a:r>
                <a:rPr lang="fr-FR" sz="800" dirty="0" err="1" smtClean="0">
                  <a:solidFill>
                    <a:schemeClr val="bg1"/>
                  </a:solidFill>
                </a:rPr>
                <a:t>S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459540" y="1947340"/>
            <a:ext cx="1552272" cy="275806"/>
            <a:chOff x="6459540" y="1947340"/>
            <a:chExt cx="1552272" cy="275806"/>
          </a:xfrm>
        </p:grpSpPr>
        <p:grpSp>
          <p:nvGrpSpPr>
            <p:cNvPr id="65" name="Group 64"/>
            <p:cNvGrpSpPr/>
            <p:nvPr/>
          </p:nvGrpSpPr>
          <p:grpSpPr>
            <a:xfrm>
              <a:off x="6459540" y="1947340"/>
              <a:ext cx="688244" cy="275806"/>
              <a:chOff x="6459540" y="647442"/>
              <a:chExt cx="688244" cy="275806"/>
            </a:xfrm>
          </p:grpSpPr>
          <p:sp>
            <p:nvSpPr>
              <p:cNvPr id="72" name="Rounded Rectangle 71"/>
              <p:cNvSpPr/>
              <p:nvPr/>
            </p:nvSpPr>
            <p:spPr>
              <a:xfrm>
                <a:off x="6459540" y="647442"/>
                <a:ext cx="688244" cy="275806"/>
              </a:xfrm>
              <a:prstGeom prst="roundRect">
                <a:avLst/>
              </a:prstGeom>
              <a:solidFill>
                <a:schemeClr val="bg2"/>
              </a:solidFill>
              <a:ln w="12700" cmpd="sng">
                <a:solidFill>
                  <a:schemeClr val="bg1"/>
                </a:solidFill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lIns="45720" rIns="45720" rtlCol="0" anchor="ctr"/>
              <a:lstStyle/>
              <a:p>
                <a:pPr algn="ctr"/>
                <a:endParaRPr lang="fr-FR" sz="600" dirty="0" err="1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73" name="Rounded Rectangle 72"/>
              <p:cNvSpPr/>
              <p:nvPr/>
            </p:nvSpPr>
            <p:spPr>
              <a:xfrm>
                <a:off x="6519264" y="681737"/>
                <a:ext cx="568796" cy="207217"/>
              </a:xfrm>
              <a:prstGeom prst="roundRect">
                <a:avLst/>
              </a:prstGeom>
              <a:solidFill>
                <a:schemeClr val="tx2"/>
              </a:solidFill>
              <a:ln w="12700" cmpd="sng">
                <a:noFill/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lIns="45720" rIns="45720" rtlCol="0" anchor="ctr"/>
              <a:lstStyle/>
              <a:p>
                <a:pPr algn="ctr"/>
                <a:r>
                  <a:rPr lang="fr-FR" sz="600" dirty="0" err="1" smtClean="0">
                    <a:solidFill>
                      <a:schemeClr val="bg1"/>
                    </a:solidFill>
                  </a:rPr>
                  <a:t>ICMP</a:t>
                </a:r>
              </a:p>
              <a:p>
                <a:pPr algn="ctr"/>
                <a:r>
                  <a:rPr lang="fr-FR" sz="600" dirty="0" err="1">
                    <a:solidFill>
                      <a:schemeClr val="bg1"/>
                    </a:solidFill>
                  </a:rPr>
                  <a:t>Request</a:t>
                </a:r>
                <a:endParaRPr lang="fr-FR" sz="600" dirty="0" err="1" smtClean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71" name="Rounded Rectangle 70"/>
            <p:cNvSpPr/>
            <p:nvPr/>
          </p:nvSpPr>
          <p:spPr>
            <a:xfrm>
              <a:off x="7792517" y="1947340"/>
              <a:ext cx="219295" cy="275806"/>
            </a:xfrm>
            <a:prstGeom prst="roundRect">
              <a:avLst/>
            </a:prstGeom>
            <a:solidFill>
              <a:schemeClr val="bg2"/>
            </a:solidFill>
            <a:ln w="12700" cmpd="sng">
              <a:solidFill>
                <a:schemeClr val="bg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lIns="45720" rIns="45720" rtlCol="0" anchor="ctr"/>
            <a:lstStyle/>
            <a:p>
              <a:pPr algn="ctr"/>
              <a:r>
                <a:rPr lang="fr-FR" sz="800" dirty="0" err="1" smtClean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75" name="Rounded Rectangle 74"/>
            <p:cNvSpPr/>
            <p:nvPr/>
          </p:nvSpPr>
          <p:spPr>
            <a:xfrm>
              <a:off x="7147148" y="1947340"/>
              <a:ext cx="427345" cy="275806"/>
            </a:xfrm>
            <a:prstGeom prst="roundRect">
              <a:avLst/>
            </a:prstGeom>
            <a:solidFill>
              <a:schemeClr val="bg2"/>
            </a:solidFill>
            <a:ln w="12700" cmpd="sng">
              <a:solidFill>
                <a:schemeClr val="bg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lIns="45720" rIns="45720" rtlCol="0" anchor="ctr"/>
            <a:lstStyle/>
            <a:p>
              <a:pPr algn="ctr"/>
              <a:r>
                <a:rPr lang="fr-FR" sz="800" dirty="0" err="1" smtClean="0">
                  <a:solidFill>
                    <a:schemeClr val="bg1"/>
                  </a:solidFill>
                </a:rPr>
                <a:t>10101</a:t>
              </a:r>
            </a:p>
          </p:txBody>
        </p:sp>
        <p:sp>
          <p:nvSpPr>
            <p:cNvPr id="76" name="Rounded Rectangle 75"/>
            <p:cNvSpPr/>
            <p:nvPr/>
          </p:nvSpPr>
          <p:spPr>
            <a:xfrm>
              <a:off x="7573857" y="1947340"/>
              <a:ext cx="219295" cy="275806"/>
            </a:xfrm>
            <a:prstGeom prst="roundRect">
              <a:avLst/>
            </a:prstGeom>
            <a:solidFill>
              <a:schemeClr val="bg2"/>
            </a:solidFill>
            <a:ln w="12700" cmpd="sng">
              <a:solidFill>
                <a:schemeClr val="bg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lIns="45720" rIns="45720" rtlCol="0" anchor="ctr"/>
            <a:lstStyle/>
            <a:p>
              <a:pPr algn="ctr"/>
              <a:r>
                <a:rPr lang="fr-FR" sz="800" dirty="0" err="1" smtClean="0">
                  <a:solidFill>
                    <a:schemeClr val="bg1"/>
                  </a:solidFill>
                </a:rPr>
                <a:t>D</a:t>
              </a: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6459540" y="2404219"/>
            <a:ext cx="1552713" cy="275806"/>
            <a:chOff x="6841110" y="647442"/>
            <a:chExt cx="1552713" cy="275806"/>
          </a:xfrm>
        </p:grpSpPr>
        <p:sp>
          <p:nvSpPr>
            <p:cNvPr id="79" name="Rounded Rectangle 78"/>
            <p:cNvSpPr/>
            <p:nvPr/>
          </p:nvSpPr>
          <p:spPr>
            <a:xfrm>
              <a:off x="7278722" y="647442"/>
              <a:ext cx="427345" cy="275806"/>
            </a:xfrm>
            <a:prstGeom prst="roundRect">
              <a:avLst/>
            </a:prstGeom>
            <a:solidFill>
              <a:schemeClr val="bg2"/>
            </a:solidFill>
            <a:ln w="12700" cmpd="sng">
              <a:solidFill>
                <a:schemeClr val="bg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lIns="45720" rIns="45720" rtlCol="0" anchor="ctr"/>
            <a:lstStyle/>
            <a:p>
              <a:pPr algn="ctr"/>
              <a:r>
                <a:rPr lang="fr-FR" sz="800" dirty="0" err="1" smtClean="0">
                  <a:solidFill>
                    <a:schemeClr val="bg1"/>
                  </a:solidFill>
                </a:rPr>
                <a:t>10101</a:t>
              </a:r>
            </a:p>
          </p:txBody>
        </p:sp>
        <p:grpSp>
          <p:nvGrpSpPr>
            <p:cNvPr id="80" name="Group 79"/>
            <p:cNvGrpSpPr/>
            <p:nvPr/>
          </p:nvGrpSpPr>
          <p:grpSpPr>
            <a:xfrm>
              <a:off x="7705579" y="647442"/>
              <a:ext cx="688244" cy="275806"/>
              <a:chOff x="6459540" y="647442"/>
              <a:chExt cx="688244" cy="275806"/>
            </a:xfrm>
          </p:grpSpPr>
          <p:sp>
            <p:nvSpPr>
              <p:cNvPr id="83" name="Rounded Rectangle 82"/>
              <p:cNvSpPr/>
              <p:nvPr/>
            </p:nvSpPr>
            <p:spPr>
              <a:xfrm>
                <a:off x="6459540" y="647442"/>
                <a:ext cx="688244" cy="275806"/>
              </a:xfrm>
              <a:prstGeom prst="roundRect">
                <a:avLst/>
              </a:prstGeom>
              <a:solidFill>
                <a:schemeClr val="bg2"/>
              </a:solidFill>
              <a:ln w="12700" cmpd="sng">
                <a:solidFill>
                  <a:schemeClr val="bg1"/>
                </a:solidFill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lIns="45720" rIns="45720" rtlCol="0" anchor="ctr"/>
              <a:lstStyle/>
              <a:p>
                <a:pPr algn="ctr"/>
                <a:endParaRPr lang="fr-FR" sz="600" dirty="0" err="1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84" name="Rounded Rectangle 83"/>
              <p:cNvSpPr/>
              <p:nvPr/>
            </p:nvSpPr>
            <p:spPr>
              <a:xfrm>
                <a:off x="6519264" y="681737"/>
                <a:ext cx="568796" cy="207217"/>
              </a:xfrm>
              <a:prstGeom prst="roundRect">
                <a:avLst/>
              </a:prstGeom>
              <a:solidFill>
                <a:schemeClr val="tx2"/>
              </a:solidFill>
              <a:ln w="12700" cmpd="sng">
                <a:noFill/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lIns="45720" rIns="45720" rtlCol="0" anchor="ctr"/>
              <a:lstStyle/>
              <a:p>
                <a:pPr algn="ctr"/>
                <a:r>
                  <a:rPr lang="fr-FR" sz="600" dirty="0" err="1" smtClean="0">
                    <a:solidFill>
                      <a:schemeClr val="bg1"/>
                    </a:solidFill>
                  </a:rPr>
                  <a:t>ICMP</a:t>
                </a:r>
              </a:p>
              <a:p>
                <a:pPr algn="ctr"/>
                <a:r>
                  <a:rPr lang="fr-FR" sz="600" dirty="0" err="1">
                    <a:solidFill>
                      <a:schemeClr val="bg1"/>
                    </a:solidFill>
                  </a:rPr>
                  <a:t>Reply</a:t>
                </a:r>
                <a:endParaRPr lang="fr-FR" sz="600" dirty="0" err="1" smtClean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81" name="Rounded Rectangle 80"/>
            <p:cNvSpPr/>
            <p:nvPr/>
          </p:nvSpPr>
          <p:spPr>
            <a:xfrm>
              <a:off x="6841110" y="647442"/>
              <a:ext cx="219295" cy="275806"/>
            </a:xfrm>
            <a:prstGeom prst="roundRect">
              <a:avLst/>
            </a:prstGeom>
            <a:solidFill>
              <a:schemeClr val="bg2"/>
            </a:solidFill>
            <a:ln w="12700" cmpd="sng">
              <a:solidFill>
                <a:schemeClr val="bg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lIns="45720" rIns="45720" rtlCol="0" anchor="ctr"/>
            <a:lstStyle/>
            <a:p>
              <a:pPr algn="ctr"/>
              <a:r>
                <a:rPr lang="fr-FR" sz="800" dirty="0" err="1" smtClean="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82" name="Rounded Rectangle 81"/>
            <p:cNvSpPr/>
            <p:nvPr/>
          </p:nvSpPr>
          <p:spPr>
            <a:xfrm>
              <a:off x="7059916" y="647442"/>
              <a:ext cx="219295" cy="275806"/>
            </a:xfrm>
            <a:prstGeom prst="roundRect">
              <a:avLst/>
            </a:prstGeom>
            <a:solidFill>
              <a:schemeClr val="bg2"/>
            </a:solidFill>
            <a:ln w="12700" cmpd="sng">
              <a:solidFill>
                <a:schemeClr val="bg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lIns="45720" rIns="45720" rtlCol="0" anchor="ctr"/>
            <a:lstStyle/>
            <a:p>
              <a:pPr algn="ctr"/>
              <a:r>
                <a:rPr lang="fr-FR" sz="800" dirty="0" err="1" smtClean="0">
                  <a:solidFill>
                    <a:schemeClr val="bg1"/>
                  </a:solidFill>
                </a:rPr>
                <a:t>A</a:t>
              </a:r>
            </a:p>
          </p:txBody>
        </p:sp>
      </p:grpSp>
      <p:pic>
        <p:nvPicPr>
          <p:cNvPr id="87" name="Picture 8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274752" y="3578374"/>
            <a:ext cx="528542" cy="264271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346142" y="3578374"/>
            <a:ext cx="540002" cy="2700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58951" y="3789048"/>
            <a:ext cx="76014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"/>
              <a:t>mac1/10.101.0.1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5236071" y="3789048"/>
            <a:ext cx="76014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"/>
              <a:t>mac2/10.101.0.2</a:t>
            </a:r>
          </a:p>
        </p:txBody>
      </p:sp>
      <p:grpSp>
        <p:nvGrpSpPr>
          <p:cNvPr id="100" name="Group 99"/>
          <p:cNvGrpSpPr/>
          <p:nvPr/>
        </p:nvGrpSpPr>
        <p:grpSpPr>
          <a:xfrm>
            <a:off x="6459540" y="3200399"/>
            <a:ext cx="1552272" cy="275806"/>
            <a:chOff x="6459540" y="1947340"/>
            <a:chExt cx="1552272" cy="275806"/>
          </a:xfrm>
        </p:grpSpPr>
        <p:grpSp>
          <p:nvGrpSpPr>
            <p:cNvPr id="101" name="Group 100"/>
            <p:cNvGrpSpPr/>
            <p:nvPr/>
          </p:nvGrpSpPr>
          <p:grpSpPr>
            <a:xfrm>
              <a:off x="6459540" y="1947340"/>
              <a:ext cx="688244" cy="275806"/>
              <a:chOff x="6459540" y="647442"/>
              <a:chExt cx="688244" cy="275806"/>
            </a:xfrm>
          </p:grpSpPr>
          <p:sp>
            <p:nvSpPr>
              <p:cNvPr id="105" name="Rounded Rectangle 104"/>
              <p:cNvSpPr/>
              <p:nvPr/>
            </p:nvSpPr>
            <p:spPr>
              <a:xfrm>
                <a:off x="6459540" y="647442"/>
                <a:ext cx="688244" cy="275806"/>
              </a:xfrm>
              <a:prstGeom prst="roundRect">
                <a:avLst/>
              </a:prstGeom>
              <a:solidFill>
                <a:schemeClr val="bg2"/>
              </a:solidFill>
              <a:ln w="12700" cmpd="sng">
                <a:solidFill>
                  <a:schemeClr val="bg1"/>
                </a:solidFill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lIns="45720" rIns="45720" rtlCol="0" anchor="ctr"/>
              <a:lstStyle/>
              <a:p>
                <a:pPr algn="ctr"/>
                <a:endParaRPr lang="fr-FR" sz="600" dirty="0" err="1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6" name="Rounded Rectangle 105"/>
              <p:cNvSpPr/>
              <p:nvPr/>
            </p:nvSpPr>
            <p:spPr>
              <a:xfrm>
                <a:off x="6519264" y="681737"/>
                <a:ext cx="568796" cy="207217"/>
              </a:xfrm>
              <a:prstGeom prst="roundRect">
                <a:avLst/>
              </a:prstGeom>
              <a:solidFill>
                <a:schemeClr val="tx2"/>
              </a:solidFill>
              <a:ln w="12700" cmpd="sng">
                <a:noFill/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lIns="45720" rIns="45720" rtlCol="0" anchor="ctr"/>
              <a:lstStyle/>
              <a:p>
                <a:pPr algn="ctr"/>
                <a:r>
                  <a:rPr lang="fr-FR" sz="600" dirty="0" err="1" smtClean="0">
                    <a:solidFill>
                      <a:schemeClr val="bg1"/>
                    </a:solidFill>
                  </a:rPr>
                  <a:t>ping</a:t>
                </a:r>
              </a:p>
              <a:p>
                <a:pPr algn="ctr"/>
                <a:r>
                  <a:rPr lang="fr-FR" sz="600" dirty="0" err="1">
                    <a:solidFill>
                      <a:schemeClr val="bg1"/>
                    </a:solidFill>
                  </a:rPr>
                  <a:t>10.102.0.1</a:t>
                </a:r>
                <a:endParaRPr lang="fr-FR" sz="600" dirty="0" err="1" smtClean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02" name="Rounded Rectangle 101"/>
            <p:cNvSpPr/>
            <p:nvPr/>
          </p:nvSpPr>
          <p:spPr>
            <a:xfrm>
              <a:off x="7792517" y="1947340"/>
              <a:ext cx="219295" cy="275806"/>
            </a:xfrm>
            <a:prstGeom prst="roundRect">
              <a:avLst/>
            </a:prstGeom>
            <a:solidFill>
              <a:schemeClr val="bg2"/>
            </a:solidFill>
            <a:ln w="12700" cmpd="sng">
              <a:solidFill>
                <a:schemeClr val="bg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lIns="45720" rIns="45720" rtlCol="0" anchor="ctr"/>
            <a:lstStyle/>
            <a:p>
              <a:pPr algn="ctr"/>
              <a:r>
                <a:rPr lang="fr-FR" sz="800" dirty="0" err="1" smtClean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103" name="Rounded Rectangle 102"/>
            <p:cNvSpPr/>
            <p:nvPr/>
          </p:nvSpPr>
          <p:spPr>
            <a:xfrm>
              <a:off x="7147148" y="1947340"/>
              <a:ext cx="427345" cy="275806"/>
            </a:xfrm>
            <a:prstGeom prst="roundRect">
              <a:avLst/>
            </a:prstGeom>
            <a:solidFill>
              <a:schemeClr val="bg2"/>
            </a:solidFill>
            <a:ln w="12700" cmpd="sng">
              <a:solidFill>
                <a:schemeClr val="bg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lIns="45720" rIns="45720" rtlCol="0" anchor="ctr"/>
            <a:lstStyle/>
            <a:p>
              <a:pPr algn="ctr"/>
              <a:r>
                <a:rPr lang="fr-FR" sz="800" dirty="0" err="1" smtClean="0">
                  <a:solidFill>
                    <a:schemeClr val="bg1"/>
                  </a:solidFill>
                </a:rPr>
                <a:t>10000</a:t>
              </a:r>
            </a:p>
          </p:txBody>
        </p:sp>
        <p:sp>
          <p:nvSpPr>
            <p:cNvPr id="104" name="Rounded Rectangle 103"/>
            <p:cNvSpPr/>
            <p:nvPr/>
          </p:nvSpPr>
          <p:spPr>
            <a:xfrm>
              <a:off x="7573857" y="1947340"/>
              <a:ext cx="219295" cy="275806"/>
            </a:xfrm>
            <a:prstGeom prst="roundRect">
              <a:avLst/>
            </a:prstGeom>
            <a:solidFill>
              <a:schemeClr val="bg2"/>
            </a:solidFill>
            <a:ln w="12700" cmpd="sng">
              <a:solidFill>
                <a:schemeClr val="bg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lIns="45720" rIns="45720" rtlCol="0" anchor="ctr"/>
            <a:lstStyle/>
            <a:p>
              <a:pPr algn="ctr"/>
              <a:r>
                <a:rPr lang="fr-FR" sz="800" dirty="0" err="1" smtClean="0">
                  <a:solidFill>
                    <a:schemeClr val="bg1"/>
                  </a:solidFill>
                </a:rPr>
                <a:t>S</a:t>
              </a: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6459540" y="3572569"/>
            <a:ext cx="1552272" cy="275806"/>
            <a:chOff x="6459540" y="1947340"/>
            <a:chExt cx="1552272" cy="275806"/>
          </a:xfrm>
        </p:grpSpPr>
        <p:grpSp>
          <p:nvGrpSpPr>
            <p:cNvPr id="108" name="Group 107"/>
            <p:cNvGrpSpPr/>
            <p:nvPr/>
          </p:nvGrpSpPr>
          <p:grpSpPr>
            <a:xfrm>
              <a:off x="6459540" y="1947340"/>
              <a:ext cx="688244" cy="275806"/>
              <a:chOff x="6459540" y="647442"/>
              <a:chExt cx="688244" cy="275806"/>
            </a:xfrm>
          </p:grpSpPr>
          <p:sp>
            <p:nvSpPr>
              <p:cNvPr id="114" name="Rounded Rectangle 113"/>
              <p:cNvSpPr/>
              <p:nvPr/>
            </p:nvSpPr>
            <p:spPr>
              <a:xfrm>
                <a:off x="6459540" y="647442"/>
                <a:ext cx="688244" cy="275806"/>
              </a:xfrm>
              <a:prstGeom prst="roundRect">
                <a:avLst/>
              </a:prstGeom>
              <a:solidFill>
                <a:schemeClr val="bg2"/>
              </a:solidFill>
              <a:ln w="12700" cmpd="sng">
                <a:solidFill>
                  <a:schemeClr val="bg1"/>
                </a:solidFill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lIns="45720" rIns="45720" rtlCol="0" anchor="ctr"/>
              <a:lstStyle/>
              <a:p>
                <a:pPr algn="ctr"/>
                <a:endParaRPr lang="fr-FR" sz="600" dirty="0" err="1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7" name="Rounded Rectangle 116"/>
              <p:cNvSpPr/>
              <p:nvPr/>
            </p:nvSpPr>
            <p:spPr>
              <a:xfrm>
                <a:off x="6519264" y="681737"/>
                <a:ext cx="568796" cy="207217"/>
              </a:xfrm>
              <a:prstGeom prst="roundRect">
                <a:avLst/>
              </a:prstGeom>
              <a:solidFill>
                <a:schemeClr val="tx2"/>
              </a:solidFill>
              <a:ln w="12700" cmpd="sng">
                <a:noFill/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lIns="45720" rIns="45720" rtlCol="0" anchor="ctr"/>
              <a:lstStyle/>
              <a:p>
                <a:pPr algn="ctr"/>
                <a:r>
                  <a:rPr lang="fr-FR" sz="600" dirty="0" err="1" smtClean="0">
                    <a:solidFill>
                      <a:schemeClr val="bg1"/>
                    </a:solidFill>
                  </a:rPr>
                  <a:t>ping</a:t>
                </a:r>
              </a:p>
              <a:p>
                <a:pPr algn="ctr"/>
                <a:r>
                  <a:rPr lang="fr-FR" sz="600" dirty="0" err="1">
                    <a:solidFill>
                      <a:schemeClr val="bg1"/>
                    </a:solidFill>
                  </a:rPr>
                  <a:t>10.102.0.1</a:t>
                </a:r>
                <a:endParaRPr lang="fr-FR" sz="600" dirty="0" err="1" smtClean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09" name="Rounded Rectangle 108"/>
            <p:cNvSpPr/>
            <p:nvPr/>
          </p:nvSpPr>
          <p:spPr>
            <a:xfrm>
              <a:off x="7792517" y="1947340"/>
              <a:ext cx="219295" cy="275806"/>
            </a:xfrm>
            <a:prstGeom prst="roundRect">
              <a:avLst/>
            </a:prstGeom>
            <a:solidFill>
              <a:schemeClr val="bg2"/>
            </a:solidFill>
            <a:ln w="12700" cmpd="sng">
              <a:solidFill>
                <a:schemeClr val="bg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lIns="45720" rIns="45720" rtlCol="0" anchor="ctr"/>
            <a:lstStyle/>
            <a:p>
              <a:pPr algn="ctr"/>
              <a:r>
                <a:rPr lang="fr-FR" sz="800" dirty="0" err="1" smtClean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111" name="Rounded Rectangle 110"/>
            <p:cNvSpPr/>
            <p:nvPr/>
          </p:nvSpPr>
          <p:spPr>
            <a:xfrm>
              <a:off x="7147148" y="1947340"/>
              <a:ext cx="427345" cy="275806"/>
            </a:xfrm>
            <a:prstGeom prst="roundRect">
              <a:avLst/>
            </a:prstGeom>
            <a:solidFill>
              <a:schemeClr val="bg2"/>
            </a:solidFill>
            <a:ln w="12700" cmpd="sng">
              <a:solidFill>
                <a:schemeClr val="bg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lIns="45720" rIns="45720" rtlCol="0" anchor="ctr"/>
            <a:lstStyle/>
            <a:p>
              <a:pPr algn="ctr"/>
              <a:r>
                <a:rPr lang="fr-FR" sz="800" dirty="0" err="1" smtClean="0">
                  <a:solidFill>
                    <a:schemeClr val="bg1"/>
                  </a:solidFill>
                </a:rPr>
                <a:t>10000</a:t>
              </a:r>
            </a:p>
          </p:txBody>
        </p:sp>
        <p:sp>
          <p:nvSpPr>
            <p:cNvPr id="113" name="Rounded Rectangle 112"/>
            <p:cNvSpPr/>
            <p:nvPr/>
          </p:nvSpPr>
          <p:spPr>
            <a:xfrm>
              <a:off x="7573857" y="1947340"/>
              <a:ext cx="219295" cy="275806"/>
            </a:xfrm>
            <a:prstGeom prst="roundRect">
              <a:avLst/>
            </a:prstGeom>
            <a:solidFill>
              <a:schemeClr val="bg2"/>
            </a:solidFill>
            <a:ln w="12700" cmpd="sng">
              <a:solidFill>
                <a:schemeClr val="bg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lIns="45720" rIns="45720" rtlCol="0" anchor="ctr"/>
            <a:lstStyle/>
            <a:p>
              <a:pPr algn="ctr"/>
              <a:r>
                <a:rPr lang="fr-FR" sz="800" dirty="0" err="1" smtClean="0">
                  <a:solidFill>
                    <a:schemeClr val="bg1"/>
                  </a:solidFill>
                </a:rPr>
                <a:t>D</a:t>
              </a:r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6459540" y="3973714"/>
            <a:ext cx="1552713" cy="275806"/>
            <a:chOff x="6841110" y="647442"/>
            <a:chExt cx="1552713" cy="275806"/>
          </a:xfrm>
        </p:grpSpPr>
        <p:sp>
          <p:nvSpPr>
            <p:cNvPr id="119" name="Rounded Rectangle 118"/>
            <p:cNvSpPr/>
            <p:nvPr/>
          </p:nvSpPr>
          <p:spPr>
            <a:xfrm>
              <a:off x="7278722" y="647442"/>
              <a:ext cx="427345" cy="275806"/>
            </a:xfrm>
            <a:prstGeom prst="roundRect">
              <a:avLst/>
            </a:prstGeom>
            <a:solidFill>
              <a:schemeClr val="bg2"/>
            </a:solidFill>
            <a:ln w="12700" cmpd="sng">
              <a:solidFill>
                <a:schemeClr val="bg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lIns="45720" rIns="45720" rtlCol="0" anchor="ctr"/>
            <a:lstStyle/>
            <a:p>
              <a:pPr algn="ctr"/>
              <a:r>
                <a:rPr lang="fr-FR" sz="800" dirty="0" err="1" smtClean="0">
                  <a:solidFill>
                    <a:schemeClr val="bg1"/>
                  </a:solidFill>
                </a:rPr>
                <a:t>10000</a:t>
              </a:r>
            </a:p>
          </p:txBody>
        </p:sp>
        <p:grpSp>
          <p:nvGrpSpPr>
            <p:cNvPr id="120" name="Group 119"/>
            <p:cNvGrpSpPr/>
            <p:nvPr/>
          </p:nvGrpSpPr>
          <p:grpSpPr>
            <a:xfrm>
              <a:off x="7705579" y="647442"/>
              <a:ext cx="688244" cy="275806"/>
              <a:chOff x="6459540" y="647442"/>
              <a:chExt cx="688244" cy="275806"/>
            </a:xfrm>
          </p:grpSpPr>
          <p:sp>
            <p:nvSpPr>
              <p:cNvPr id="123" name="Rounded Rectangle 122"/>
              <p:cNvSpPr/>
              <p:nvPr/>
            </p:nvSpPr>
            <p:spPr>
              <a:xfrm>
                <a:off x="6459540" y="647442"/>
                <a:ext cx="688244" cy="275806"/>
              </a:xfrm>
              <a:prstGeom prst="roundRect">
                <a:avLst/>
              </a:prstGeom>
              <a:solidFill>
                <a:schemeClr val="bg2"/>
              </a:solidFill>
              <a:ln w="12700" cmpd="sng">
                <a:solidFill>
                  <a:schemeClr val="bg1"/>
                </a:solidFill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lIns="45720" rIns="45720" rtlCol="0" anchor="ctr"/>
              <a:lstStyle/>
              <a:p>
                <a:pPr algn="ctr"/>
                <a:endParaRPr lang="fr-FR" sz="600" dirty="0" err="1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4" name="Rounded Rectangle 123"/>
              <p:cNvSpPr/>
              <p:nvPr/>
            </p:nvSpPr>
            <p:spPr>
              <a:xfrm>
                <a:off x="6519264" y="681737"/>
                <a:ext cx="568796" cy="207217"/>
              </a:xfrm>
              <a:prstGeom prst="roundRect">
                <a:avLst/>
              </a:prstGeom>
              <a:solidFill>
                <a:schemeClr val="tx2"/>
              </a:solidFill>
              <a:ln w="12700" cmpd="sng">
                <a:noFill/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lIns="45720" rIns="45720" rtlCol="0" anchor="ctr"/>
              <a:lstStyle/>
              <a:p>
                <a:pPr algn="ctr"/>
                <a:r>
                  <a:rPr lang="fr-FR" sz="600" dirty="0" err="1" smtClean="0">
                    <a:solidFill>
                      <a:schemeClr val="bg1"/>
                    </a:solidFill>
                  </a:rPr>
                  <a:t>ping</a:t>
                </a:r>
              </a:p>
              <a:p>
                <a:pPr algn="ctr"/>
                <a:r>
                  <a:rPr lang="fr-FR" sz="600" dirty="0" err="1">
                    <a:solidFill>
                      <a:schemeClr val="bg1"/>
                    </a:solidFill>
                  </a:rPr>
                  <a:t>10.101.0.1</a:t>
                </a:r>
                <a:endParaRPr lang="fr-FR" sz="600" dirty="0" err="1" smtClean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21" name="Rounded Rectangle 120"/>
            <p:cNvSpPr/>
            <p:nvPr/>
          </p:nvSpPr>
          <p:spPr>
            <a:xfrm>
              <a:off x="6841110" y="647442"/>
              <a:ext cx="219295" cy="275806"/>
            </a:xfrm>
            <a:prstGeom prst="roundRect">
              <a:avLst/>
            </a:prstGeom>
            <a:solidFill>
              <a:schemeClr val="bg2"/>
            </a:solidFill>
            <a:ln w="12700" cmpd="sng">
              <a:solidFill>
                <a:schemeClr val="bg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lIns="45720" rIns="45720" rtlCol="0" anchor="ctr"/>
            <a:lstStyle/>
            <a:p>
              <a:pPr algn="ctr"/>
              <a:r>
                <a:rPr lang="fr-FR" sz="800" dirty="0" err="1" smtClean="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122" name="Rounded Rectangle 121"/>
            <p:cNvSpPr/>
            <p:nvPr/>
          </p:nvSpPr>
          <p:spPr>
            <a:xfrm>
              <a:off x="7059916" y="647442"/>
              <a:ext cx="219295" cy="275806"/>
            </a:xfrm>
            <a:prstGeom prst="roundRect">
              <a:avLst/>
            </a:prstGeom>
            <a:solidFill>
              <a:schemeClr val="bg2"/>
            </a:solidFill>
            <a:ln w="12700" cmpd="sng">
              <a:solidFill>
                <a:schemeClr val="bg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lIns="45720" rIns="45720" rtlCol="0" anchor="ctr"/>
            <a:lstStyle/>
            <a:p>
              <a:pPr algn="ctr"/>
              <a:r>
                <a:rPr lang="fr-FR" sz="800" dirty="0" err="1" smtClean="0">
                  <a:solidFill>
                    <a:schemeClr val="bg1"/>
                  </a:solidFill>
                </a:rPr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091303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L’APIC alloue le MDT pour le nouveau BD et informe les switches</a:t>
            </a:r>
            <a:endParaRPr lang="fr-FR"/>
          </a:p>
        </p:txBody>
      </p:sp>
      <p:grpSp>
        <p:nvGrpSpPr>
          <p:cNvPr id="5" name="Group 4"/>
          <p:cNvGrpSpPr/>
          <p:nvPr/>
        </p:nvGrpSpPr>
        <p:grpSpPr>
          <a:xfrm>
            <a:off x="3283626" y="1778000"/>
            <a:ext cx="2489370" cy="1400628"/>
            <a:chOff x="3290946" y="1778000"/>
            <a:chExt cx="2489370" cy="1400628"/>
          </a:xfrm>
        </p:grpSpPr>
        <p:sp>
          <p:nvSpPr>
            <p:cNvPr id="6" name="Cloud"/>
            <p:cNvSpPr>
              <a:spLocks noChangeAspect="1" noEditPoints="1" noChangeArrowheads="1"/>
            </p:cNvSpPr>
            <p:nvPr/>
          </p:nvSpPr>
          <p:spPr bwMode="auto">
            <a:xfrm>
              <a:off x="3290946" y="1778000"/>
              <a:ext cx="2489370" cy="1400628"/>
            </a:xfrm>
            <a:custGeom>
              <a:avLst/>
              <a:gdLst>
                <a:gd name="T0" fmla="*/ 312677596 w 21600"/>
                <a:gd name="T1" fmla="*/ 203613264 h 21600"/>
                <a:gd name="T2" fmla="*/ 312677596 w 21600"/>
                <a:gd name="T3" fmla="*/ 203613264 h 21600"/>
                <a:gd name="T4" fmla="*/ 312677596 w 21600"/>
                <a:gd name="T5" fmla="*/ 203613264 h 21600"/>
                <a:gd name="T6" fmla="*/ 312677596 w 21600"/>
                <a:gd name="T7" fmla="*/ 203613264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4 w 21600"/>
                <a:gd name="T13" fmla="*/ 3259 h 21600"/>
                <a:gd name="T14" fmla="*/ 17088 w 21600"/>
                <a:gd name="T15" fmla="*/ 1733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49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2999"/>
                </a:srgbClr>
              </a:outerShdw>
            </a:effectLst>
            <a:extLst/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 flipV="1">
              <a:off x="4240356" y="2023379"/>
              <a:ext cx="0" cy="990703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4921969" y="2023379"/>
              <a:ext cx="0" cy="990703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4240356" y="2023379"/>
              <a:ext cx="681613" cy="990703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 flipV="1">
              <a:off x="4240356" y="2023379"/>
              <a:ext cx="681613" cy="990703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 flipV="1">
              <a:off x="4240356" y="2023379"/>
              <a:ext cx="1374659" cy="990703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 flipV="1">
              <a:off x="4921969" y="2023379"/>
              <a:ext cx="693046" cy="990703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3547310" y="2023379"/>
              <a:ext cx="693046" cy="990703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3547310" y="2023379"/>
              <a:ext cx="1374659" cy="990703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4"/>
          <p:cNvSpPr/>
          <p:nvPr/>
        </p:nvSpPr>
        <p:spPr>
          <a:xfrm>
            <a:off x="3274752" y="1651607"/>
            <a:ext cx="2579855" cy="1548792"/>
          </a:xfrm>
          <a:prstGeom prst="rect">
            <a:avLst/>
          </a:prstGeom>
          <a:solidFill>
            <a:schemeClr val="bg1">
              <a:alpha val="70000"/>
            </a:schemeClr>
          </a:solidFill>
          <a:ln w="12700" cmpd="sng">
            <a:noFill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 err="1" smtClean="0">
              <a:solidFill>
                <a:schemeClr val="bg1"/>
              </a:solidFill>
            </a:endParaRPr>
          </a:p>
        </p:txBody>
      </p:sp>
      <p:cxnSp>
        <p:nvCxnSpPr>
          <p:cNvPr id="17" name="Straight Connector 16"/>
          <p:cNvCxnSpPr>
            <a:stCxn id="18" idx="0"/>
          </p:cNvCxnSpPr>
          <p:nvPr/>
        </p:nvCxnSpPr>
        <p:spPr>
          <a:xfrm flipV="1">
            <a:off x="3539990" y="3278701"/>
            <a:ext cx="0" cy="303007"/>
          </a:xfrm>
          <a:prstGeom prst="line">
            <a:avLst/>
          </a:prstGeom>
          <a:ln w="12700" cmpd="sng">
            <a:solidFill>
              <a:schemeClr val="tx2"/>
            </a:solidFill>
            <a:prstDash val="solid"/>
            <a:headEnd type="non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870" y="3014082"/>
            <a:ext cx="500240" cy="264619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 flipV="1">
            <a:off x="5607695" y="3278701"/>
            <a:ext cx="0" cy="306797"/>
          </a:xfrm>
          <a:prstGeom prst="line">
            <a:avLst/>
          </a:prstGeom>
          <a:ln w="12700" cmpd="sng">
            <a:solidFill>
              <a:schemeClr val="tx2"/>
            </a:solidFill>
            <a:prstDash val="solid"/>
            <a:headEnd type="non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575" y="3014082"/>
            <a:ext cx="500240" cy="26461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916" y="3014082"/>
            <a:ext cx="500240" cy="26461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529" y="3014082"/>
            <a:ext cx="500240" cy="26461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79664" y="765154"/>
            <a:ext cx="570029" cy="32509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355" y="1312802"/>
            <a:ext cx="494524" cy="71057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684" y="1303182"/>
            <a:ext cx="494524" cy="710577"/>
          </a:xfrm>
          <a:prstGeom prst="rect">
            <a:avLst/>
          </a:prstGeom>
        </p:spPr>
      </p:pic>
      <p:sp>
        <p:nvSpPr>
          <p:cNvPr id="27" name="Right Arrow 26"/>
          <p:cNvSpPr/>
          <p:nvPr/>
        </p:nvSpPr>
        <p:spPr>
          <a:xfrm rot="7062275">
            <a:off x="3927819" y="1172320"/>
            <a:ext cx="598997" cy="155132"/>
          </a:xfrm>
          <a:prstGeom prst="rightArrow">
            <a:avLst/>
          </a:prstGeom>
          <a:solidFill>
            <a:srgbClr val="EDC86F"/>
          </a:solidFill>
          <a:ln w="12700" cmpd="sng">
            <a:solidFill>
              <a:srgbClr val="BB891E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 err="1" smtClean="0">
              <a:solidFill>
                <a:schemeClr val="bg1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5552715" y="3219631"/>
            <a:ext cx="109959" cy="118140"/>
          </a:xfrm>
          <a:prstGeom prst="roundRect">
            <a:avLst/>
          </a:prstGeom>
          <a:solidFill>
            <a:schemeClr val="bg1"/>
          </a:solidFill>
          <a:ln w="3175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fr-FR" sz="700" dirty="0" smtClean="0"/>
              <a:t>11</a:t>
            </a:r>
          </a:p>
        </p:txBody>
      </p:sp>
      <p:sp>
        <p:nvSpPr>
          <p:cNvPr id="36" name="Right Arrow 35"/>
          <p:cNvSpPr/>
          <p:nvPr/>
        </p:nvSpPr>
        <p:spPr>
          <a:xfrm rot="14537725" flipH="1">
            <a:off x="4628516" y="1172322"/>
            <a:ext cx="598997" cy="155132"/>
          </a:xfrm>
          <a:prstGeom prst="rightArrow">
            <a:avLst/>
          </a:prstGeom>
          <a:solidFill>
            <a:srgbClr val="EDC86F"/>
          </a:solidFill>
          <a:ln w="12700" cmpd="sng">
            <a:solidFill>
              <a:srgbClr val="BB891E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 err="1" smtClean="0">
              <a:solidFill>
                <a:schemeClr val="bg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51027" y="624202"/>
            <a:ext cx="3296889" cy="1615552"/>
          </a:xfrm>
          <a:prstGeom prst="roundRect">
            <a:avLst>
              <a:gd name="adj" fmla="val 10610"/>
            </a:avLst>
          </a:prstGeom>
          <a:solidFill>
            <a:srgbClr val="EDC86F"/>
          </a:solidFill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>
              <a:buClr>
                <a:schemeClr val="tx2"/>
              </a:buClr>
            </a:pPr>
            <a:r>
              <a:rPr lang="fr-FR" sz="1050" dirty="0" smtClean="0"/>
              <a:t>A chaque BD est associé un VXLAN Group IP Address (GIPo). Addresse IP multicast choisie par l’APIC.</a:t>
            </a:r>
          </a:p>
          <a:p>
            <a:pPr>
              <a:buClr>
                <a:schemeClr val="tx2"/>
              </a:buClr>
            </a:pPr>
            <a:endParaRPr lang="fr-FR" sz="1050" dirty="0"/>
          </a:p>
          <a:p>
            <a:pPr>
              <a:buClr>
                <a:schemeClr val="tx2"/>
              </a:buClr>
            </a:pPr>
            <a:r>
              <a:rPr lang="fr-FR" sz="1050" dirty="0"/>
              <a:t>L’APIC informe les leaves portant ce BD de leur GIPo + root et backup root (spines)</a:t>
            </a:r>
          </a:p>
          <a:p>
            <a:pPr>
              <a:buClr>
                <a:schemeClr val="tx2"/>
              </a:buClr>
            </a:pPr>
            <a:endParaRPr lang="fr-FR" sz="1050" dirty="0"/>
          </a:p>
          <a:p>
            <a:pPr>
              <a:buClr>
                <a:schemeClr val="tx2"/>
              </a:buClr>
            </a:pPr>
            <a:r>
              <a:rPr lang="fr-FR" sz="1050" dirty="0"/>
              <a:t>L’arbre de multicast pour ce groupe est construit via IS-IS Group Membership LSP’s (GM-LSPs)</a:t>
            </a:r>
          </a:p>
        </p:txBody>
      </p:sp>
      <p:sp>
        <p:nvSpPr>
          <p:cNvPr id="39" name="Right Arrow 38"/>
          <p:cNvSpPr/>
          <p:nvPr/>
        </p:nvSpPr>
        <p:spPr>
          <a:xfrm rot="7062275">
            <a:off x="2859303" y="1936192"/>
            <a:ext cx="2299939" cy="155132"/>
          </a:xfrm>
          <a:prstGeom prst="rightArrow">
            <a:avLst/>
          </a:prstGeom>
          <a:solidFill>
            <a:srgbClr val="EDC86F"/>
          </a:solidFill>
          <a:ln w="12700" cmpd="sng">
            <a:solidFill>
              <a:srgbClr val="BB891E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 err="1" smtClean="0">
              <a:solidFill>
                <a:schemeClr val="bg1"/>
              </a:solidFill>
            </a:endParaRPr>
          </a:p>
        </p:txBody>
      </p:sp>
      <p:sp>
        <p:nvSpPr>
          <p:cNvPr id="40" name="Right Arrow 39"/>
          <p:cNvSpPr/>
          <p:nvPr/>
        </p:nvSpPr>
        <p:spPr>
          <a:xfrm rot="14537725" flipH="1">
            <a:off x="3995576" y="1936192"/>
            <a:ext cx="2299939" cy="155132"/>
          </a:xfrm>
          <a:prstGeom prst="rightArrow">
            <a:avLst/>
          </a:prstGeom>
          <a:solidFill>
            <a:srgbClr val="EDC86F"/>
          </a:solidFill>
          <a:ln w="12700" cmpd="sng">
            <a:solidFill>
              <a:srgbClr val="BB891E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 err="1" smtClean="0">
              <a:solidFill>
                <a:schemeClr val="bg1"/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165582" y="2490544"/>
            <a:ext cx="2885590" cy="562429"/>
          </a:xfrm>
          <a:prstGeom prst="roundRect">
            <a:avLst/>
          </a:prstGeom>
          <a:solidFill>
            <a:srgbClr val="BC9024"/>
          </a:solidFill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36000" tIns="36000" rIns="36000" bIns="36000" rtlCol="0" anchor="t"/>
          <a:lstStyle/>
          <a:p>
            <a:r>
              <a:rPr lang="fr-FR" sz="1000" dirty="0">
                <a:solidFill>
                  <a:schemeClr val="bg1"/>
                </a:solidFill>
              </a:rPr>
              <a:t>BD 10101 – 10.101.0.254/24</a:t>
            </a:r>
          </a:p>
          <a:p>
            <a:r>
              <a:rPr lang="fr-FR" sz="1000" dirty="0">
                <a:solidFill>
                  <a:schemeClr val="bg1"/>
                </a:solidFill>
              </a:rPr>
              <a:t>  </a:t>
            </a:r>
            <a:r>
              <a:rPr lang="fr-FR" sz="1000" dirty="0" smtClean="0">
                <a:solidFill>
                  <a:schemeClr val="bg1"/>
                </a:solidFill>
              </a:rPr>
              <a:t>vlan101 + e1/12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6092829" y="2490544"/>
            <a:ext cx="2885590" cy="562429"/>
          </a:xfrm>
          <a:prstGeom prst="roundRect">
            <a:avLst/>
          </a:prstGeom>
          <a:solidFill>
            <a:srgbClr val="BC9024"/>
          </a:solidFill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36000" tIns="36000" rIns="36000" bIns="36000" rtlCol="0" anchor="t"/>
          <a:lstStyle/>
          <a:p>
            <a:r>
              <a:rPr lang="fr-FR" sz="1000" dirty="0">
                <a:solidFill>
                  <a:schemeClr val="bg1"/>
                </a:solidFill>
              </a:rPr>
              <a:t>BD 10101 – 10.101.0.254/24</a:t>
            </a:r>
          </a:p>
          <a:p>
            <a:r>
              <a:rPr lang="fr-FR" sz="1000" dirty="0">
                <a:solidFill>
                  <a:schemeClr val="bg1"/>
                </a:solidFill>
              </a:rPr>
              <a:t> </a:t>
            </a:r>
            <a:r>
              <a:rPr lang="fr-FR" sz="1000" dirty="0" smtClean="0">
                <a:solidFill>
                  <a:schemeClr val="bg1"/>
                </a:solidFill>
              </a:rPr>
              <a:t> vlan101 + e1/11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3481696" y="3219631"/>
            <a:ext cx="109959" cy="118140"/>
          </a:xfrm>
          <a:prstGeom prst="roundRect">
            <a:avLst/>
          </a:prstGeom>
          <a:solidFill>
            <a:schemeClr val="bg1"/>
          </a:solidFill>
          <a:ln w="3175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fr-FR" sz="700" dirty="0" smtClean="0"/>
              <a:t>12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74752" y="3578374"/>
            <a:ext cx="528542" cy="26427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46142" y="3578374"/>
            <a:ext cx="540002" cy="270001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3158951" y="3789048"/>
            <a:ext cx="76014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"/>
              <a:t>mac1/10.101.0.1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236071" y="3789048"/>
            <a:ext cx="76014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"/>
              <a:t>mac2/10.101.0.2</a:t>
            </a:r>
          </a:p>
        </p:txBody>
      </p:sp>
    </p:spTree>
    <p:extLst>
      <p:ext uri="{BB962C8B-B14F-4D97-AF65-F5344CB8AC3E}">
        <p14:creationId xmlns:p14="http://schemas.microsoft.com/office/powerpoint/2010/main" val="21400063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6" grpId="0" animBg="1"/>
      <p:bldP spid="37" grpId="0" animBg="1"/>
      <p:bldP spid="39" grpId="0" animBg="1"/>
      <p:bldP spid="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L’APIC construit le MDT pour le nouveau BD et informe les switches</a:t>
            </a:r>
            <a:endParaRPr lang="fr-FR"/>
          </a:p>
        </p:txBody>
      </p:sp>
      <p:grpSp>
        <p:nvGrpSpPr>
          <p:cNvPr id="5" name="Group 4"/>
          <p:cNvGrpSpPr/>
          <p:nvPr/>
        </p:nvGrpSpPr>
        <p:grpSpPr>
          <a:xfrm>
            <a:off x="3283626" y="1778000"/>
            <a:ext cx="2489370" cy="1400628"/>
            <a:chOff x="3290946" y="1778000"/>
            <a:chExt cx="2489370" cy="1400628"/>
          </a:xfrm>
        </p:grpSpPr>
        <p:sp>
          <p:nvSpPr>
            <p:cNvPr id="6" name="Cloud"/>
            <p:cNvSpPr>
              <a:spLocks noChangeAspect="1" noEditPoints="1" noChangeArrowheads="1"/>
            </p:cNvSpPr>
            <p:nvPr/>
          </p:nvSpPr>
          <p:spPr bwMode="auto">
            <a:xfrm>
              <a:off x="3290946" y="1778000"/>
              <a:ext cx="2489370" cy="1400628"/>
            </a:xfrm>
            <a:custGeom>
              <a:avLst/>
              <a:gdLst>
                <a:gd name="T0" fmla="*/ 312677596 w 21600"/>
                <a:gd name="T1" fmla="*/ 203613264 h 21600"/>
                <a:gd name="T2" fmla="*/ 312677596 w 21600"/>
                <a:gd name="T3" fmla="*/ 203613264 h 21600"/>
                <a:gd name="T4" fmla="*/ 312677596 w 21600"/>
                <a:gd name="T5" fmla="*/ 203613264 h 21600"/>
                <a:gd name="T6" fmla="*/ 312677596 w 21600"/>
                <a:gd name="T7" fmla="*/ 203613264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4 w 21600"/>
                <a:gd name="T13" fmla="*/ 3259 h 21600"/>
                <a:gd name="T14" fmla="*/ 17088 w 21600"/>
                <a:gd name="T15" fmla="*/ 1733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49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2999"/>
                </a:srgbClr>
              </a:outerShdw>
            </a:effectLst>
            <a:extLst/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 flipV="1">
              <a:off x="4240356" y="2023379"/>
              <a:ext cx="0" cy="990703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4921969" y="2023379"/>
              <a:ext cx="0" cy="990703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4240356" y="2023379"/>
              <a:ext cx="681613" cy="990703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 flipV="1">
              <a:off x="4240356" y="2023379"/>
              <a:ext cx="681613" cy="990703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 flipV="1">
              <a:off x="4240356" y="2023379"/>
              <a:ext cx="1374659" cy="990703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 flipV="1">
              <a:off x="4921969" y="2023379"/>
              <a:ext cx="693046" cy="990703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3547310" y="2023379"/>
              <a:ext cx="693046" cy="990703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3547310" y="2023379"/>
              <a:ext cx="1374659" cy="990703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4"/>
          <p:cNvSpPr/>
          <p:nvPr/>
        </p:nvSpPr>
        <p:spPr>
          <a:xfrm>
            <a:off x="3274752" y="1651607"/>
            <a:ext cx="2579855" cy="1548792"/>
          </a:xfrm>
          <a:prstGeom prst="rect">
            <a:avLst/>
          </a:prstGeom>
          <a:solidFill>
            <a:schemeClr val="bg1">
              <a:alpha val="70000"/>
            </a:schemeClr>
          </a:solidFill>
          <a:ln w="12700" cmpd="sng">
            <a:noFill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 err="1" smtClean="0">
              <a:solidFill>
                <a:schemeClr val="bg1"/>
              </a:solidFill>
            </a:endParaRPr>
          </a:p>
        </p:txBody>
      </p:sp>
      <p:cxnSp>
        <p:nvCxnSpPr>
          <p:cNvPr id="17" name="Straight Connector 16"/>
          <p:cNvCxnSpPr>
            <a:stCxn id="18" idx="0"/>
          </p:cNvCxnSpPr>
          <p:nvPr/>
        </p:nvCxnSpPr>
        <p:spPr>
          <a:xfrm flipV="1">
            <a:off x="3539990" y="3278701"/>
            <a:ext cx="0" cy="303007"/>
          </a:xfrm>
          <a:prstGeom prst="line">
            <a:avLst/>
          </a:prstGeom>
          <a:ln w="12700" cmpd="sng">
            <a:solidFill>
              <a:schemeClr val="tx2"/>
            </a:solidFill>
            <a:prstDash val="solid"/>
            <a:headEnd type="non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870" y="3014082"/>
            <a:ext cx="500240" cy="264619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 flipV="1">
            <a:off x="5607695" y="3278701"/>
            <a:ext cx="0" cy="306797"/>
          </a:xfrm>
          <a:prstGeom prst="line">
            <a:avLst/>
          </a:prstGeom>
          <a:ln w="12700" cmpd="sng">
            <a:solidFill>
              <a:schemeClr val="tx2"/>
            </a:solidFill>
            <a:prstDash val="solid"/>
            <a:headEnd type="non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575" y="3014082"/>
            <a:ext cx="500240" cy="26461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916" y="3014082"/>
            <a:ext cx="500240" cy="26461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529" y="3014082"/>
            <a:ext cx="500240" cy="26461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79664" y="765154"/>
            <a:ext cx="570029" cy="32509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355" y="1312802"/>
            <a:ext cx="494524" cy="71057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684" y="1303182"/>
            <a:ext cx="494524" cy="710577"/>
          </a:xfrm>
          <a:prstGeom prst="rect">
            <a:avLst/>
          </a:prstGeom>
        </p:spPr>
      </p:pic>
      <p:sp>
        <p:nvSpPr>
          <p:cNvPr id="33" name="Rounded Rectangle 32"/>
          <p:cNvSpPr/>
          <p:nvPr/>
        </p:nvSpPr>
        <p:spPr>
          <a:xfrm>
            <a:off x="5552715" y="3219631"/>
            <a:ext cx="109959" cy="118140"/>
          </a:xfrm>
          <a:prstGeom prst="roundRect">
            <a:avLst/>
          </a:prstGeom>
          <a:solidFill>
            <a:schemeClr val="bg1"/>
          </a:solidFill>
          <a:ln w="3175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fr-FR" sz="700" dirty="0" smtClean="0"/>
              <a:t>11</a:t>
            </a:r>
          </a:p>
        </p:txBody>
      </p:sp>
      <p:cxnSp>
        <p:nvCxnSpPr>
          <p:cNvPr id="38" name="Straight Connector 37"/>
          <p:cNvCxnSpPr>
            <a:stCxn id="18" idx="0"/>
          </p:cNvCxnSpPr>
          <p:nvPr/>
        </p:nvCxnSpPr>
        <p:spPr>
          <a:xfrm flipV="1">
            <a:off x="3539990" y="1991143"/>
            <a:ext cx="696555" cy="1022939"/>
          </a:xfrm>
          <a:prstGeom prst="line">
            <a:avLst/>
          </a:prstGeom>
          <a:ln w="38100" cmpd="sng">
            <a:solidFill>
              <a:schemeClr val="accent3">
                <a:lumMod val="50000"/>
              </a:schemeClr>
            </a:solidFill>
            <a:prstDash val="solid"/>
            <a:headEnd type="non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18" idx="0"/>
            <a:endCxn id="26" idx="2"/>
          </p:cNvCxnSpPr>
          <p:nvPr/>
        </p:nvCxnSpPr>
        <p:spPr>
          <a:xfrm flipV="1">
            <a:off x="3539990" y="2013759"/>
            <a:ext cx="1383956" cy="1000323"/>
          </a:xfrm>
          <a:prstGeom prst="line">
            <a:avLst/>
          </a:prstGeom>
          <a:ln w="38100" cmpd="sng">
            <a:solidFill>
              <a:schemeClr val="accent3">
                <a:lumMod val="50000"/>
              </a:schemeClr>
            </a:solidFill>
            <a:prstDash val="solid"/>
            <a:headEnd type="non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21" idx="0"/>
            <a:endCxn id="26" idx="2"/>
          </p:cNvCxnSpPr>
          <p:nvPr/>
        </p:nvCxnSpPr>
        <p:spPr>
          <a:xfrm flipH="1" flipV="1">
            <a:off x="4923946" y="2013759"/>
            <a:ext cx="683749" cy="1000323"/>
          </a:xfrm>
          <a:prstGeom prst="line">
            <a:avLst/>
          </a:prstGeom>
          <a:ln w="38100" cmpd="sng">
            <a:solidFill>
              <a:schemeClr val="accent3">
                <a:lumMod val="50000"/>
              </a:schemeClr>
            </a:solidFill>
            <a:prstDash val="solid"/>
            <a:headEnd type="non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165582" y="2490544"/>
            <a:ext cx="2885590" cy="562429"/>
          </a:xfrm>
          <a:prstGeom prst="roundRect">
            <a:avLst/>
          </a:prstGeom>
          <a:solidFill>
            <a:srgbClr val="BC9024"/>
          </a:solidFill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36000" tIns="36000" rIns="36000" bIns="36000" rtlCol="0" anchor="t"/>
          <a:lstStyle/>
          <a:p>
            <a:r>
              <a:rPr lang="fr-FR" sz="1000" dirty="0">
                <a:solidFill>
                  <a:schemeClr val="bg1"/>
                </a:solidFill>
              </a:rPr>
              <a:t>BD 10101 – 10.101.0.254/24 – </a:t>
            </a:r>
            <a:r>
              <a:rPr lang="fr-FR" sz="1000" b="1" dirty="0" smtClean="0">
                <a:solidFill>
                  <a:schemeClr val="bg1"/>
                </a:solidFill>
              </a:rPr>
              <a:t>BUM 225.1.1.101</a:t>
            </a:r>
          </a:p>
          <a:p>
            <a:r>
              <a:rPr lang="fr-FR" sz="1000" dirty="0">
                <a:solidFill>
                  <a:schemeClr val="bg1"/>
                </a:solidFill>
              </a:rPr>
              <a:t> </a:t>
            </a:r>
            <a:r>
              <a:rPr lang="fr-FR" sz="1000" dirty="0" smtClean="0">
                <a:solidFill>
                  <a:schemeClr val="bg1"/>
                </a:solidFill>
              </a:rPr>
              <a:t> vlan101 + e1/12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6092829" y="2490544"/>
            <a:ext cx="2885590" cy="562429"/>
          </a:xfrm>
          <a:prstGeom prst="roundRect">
            <a:avLst/>
          </a:prstGeom>
          <a:solidFill>
            <a:srgbClr val="BC9024"/>
          </a:solidFill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36000" tIns="36000" rIns="36000" bIns="36000" rtlCol="0" anchor="t"/>
          <a:lstStyle/>
          <a:p>
            <a:r>
              <a:rPr lang="fr-FR" sz="1000" dirty="0">
                <a:solidFill>
                  <a:schemeClr val="bg1"/>
                </a:solidFill>
              </a:rPr>
              <a:t>BD 10101 – 10.101.0.254/24 – </a:t>
            </a:r>
            <a:r>
              <a:rPr lang="fr-FR" sz="1000" b="1" dirty="0" smtClean="0">
                <a:solidFill>
                  <a:schemeClr val="bg1"/>
                </a:solidFill>
              </a:rPr>
              <a:t>BUM 225.1.1.101</a:t>
            </a:r>
          </a:p>
          <a:p>
            <a:r>
              <a:rPr lang="fr-FR" sz="1000" dirty="0">
                <a:solidFill>
                  <a:schemeClr val="bg1"/>
                </a:solidFill>
              </a:rPr>
              <a:t> </a:t>
            </a:r>
            <a:r>
              <a:rPr lang="fr-FR" sz="1000" dirty="0" smtClean="0">
                <a:solidFill>
                  <a:schemeClr val="bg1"/>
                </a:solidFill>
              </a:rPr>
              <a:t> vlan101 + e1/11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3481696" y="3219631"/>
            <a:ext cx="109959" cy="118140"/>
          </a:xfrm>
          <a:prstGeom prst="roundRect">
            <a:avLst/>
          </a:prstGeom>
          <a:solidFill>
            <a:schemeClr val="bg1"/>
          </a:solidFill>
          <a:ln w="3175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fr-FR" sz="700" dirty="0" smtClean="0"/>
              <a:t>12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74752" y="3578374"/>
            <a:ext cx="528542" cy="26427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46142" y="3578374"/>
            <a:ext cx="540002" cy="270001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3158951" y="3789048"/>
            <a:ext cx="76014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"/>
              <a:t>mac1/10.101.0.1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236071" y="3789048"/>
            <a:ext cx="76014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"/>
              <a:t>mac2/10.101.0.2</a:t>
            </a:r>
          </a:p>
        </p:txBody>
      </p:sp>
    </p:spTree>
    <p:extLst>
      <p:ext uri="{BB962C8B-B14F-4D97-AF65-F5344CB8AC3E}">
        <p14:creationId xmlns:p14="http://schemas.microsoft.com/office/powerpoint/2010/main" val="302460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Server1 envoie une requête ARP pour découvrir server2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Apprentissage des serveurs</a:t>
            </a:r>
            <a:endParaRPr lang="fr-FR"/>
          </a:p>
        </p:txBody>
      </p:sp>
      <p:grpSp>
        <p:nvGrpSpPr>
          <p:cNvPr id="5" name="Group 4"/>
          <p:cNvGrpSpPr/>
          <p:nvPr/>
        </p:nvGrpSpPr>
        <p:grpSpPr>
          <a:xfrm>
            <a:off x="3283626" y="1778000"/>
            <a:ext cx="2489370" cy="1400628"/>
            <a:chOff x="3290946" y="1778000"/>
            <a:chExt cx="2489370" cy="1400628"/>
          </a:xfrm>
        </p:grpSpPr>
        <p:sp>
          <p:nvSpPr>
            <p:cNvPr id="6" name="Cloud"/>
            <p:cNvSpPr>
              <a:spLocks noChangeAspect="1" noEditPoints="1" noChangeArrowheads="1"/>
            </p:cNvSpPr>
            <p:nvPr/>
          </p:nvSpPr>
          <p:spPr bwMode="auto">
            <a:xfrm>
              <a:off x="3290946" y="1778000"/>
              <a:ext cx="2489370" cy="1400628"/>
            </a:xfrm>
            <a:custGeom>
              <a:avLst/>
              <a:gdLst>
                <a:gd name="T0" fmla="*/ 312677596 w 21600"/>
                <a:gd name="T1" fmla="*/ 203613264 h 21600"/>
                <a:gd name="T2" fmla="*/ 312677596 w 21600"/>
                <a:gd name="T3" fmla="*/ 203613264 h 21600"/>
                <a:gd name="T4" fmla="*/ 312677596 w 21600"/>
                <a:gd name="T5" fmla="*/ 203613264 h 21600"/>
                <a:gd name="T6" fmla="*/ 312677596 w 21600"/>
                <a:gd name="T7" fmla="*/ 203613264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4 w 21600"/>
                <a:gd name="T13" fmla="*/ 3259 h 21600"/>
                <a:gd name="T14" fmla="*/ 17088 w 21600"/>
                <a:gd name="T15" fmla="*/ 1733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49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2999"/>
                </a:srgbClr>
              </a:outerShdw>
            </a:effectLst>
            <a:extLst/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 flipV="1">
              <a:off x="4240356" y="2023379"/>
              <a:ext cx="0" cy="990703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4921969" y="2023379"/>
              <a:ext cx="0" cy="990703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4240356" y="2023379"/>
              <a:ext cx="681613" cy="990703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 flipV="1">
              <a:off x="4240356" y="2023379"/>
              <a:ext cx="681613" cy="990703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 flipV="1">
              <a:off x="4240356" y="2023379"/>
              <a:ext cx="1374659" cy="990703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 flipV="1">
              <a:off x="4921969" y="2023379"/>
              <a:ext cx="693046" cy="990703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3547310" y="2023379"/>
              <a:ext cx="693046" cy="990703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3547310" y="2023379"/>
              <a:ext cx="1374659" cy="990703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4"/>
          <p:cNvSpPr/>
          <p:nvPr/>
        </p:nvSpPr>
        <p:spPr>
          <a:xfrm>
            <a:off x="3274752" y="1651607"/>
            <a:ext cx="2579855" cy="1548792"/>
          </a:xfrm>
          <a:prstGeom prst="rect">
            <a:avLst/>
          </a:prstGeom>
          <a:solidFill>
            <a:schemeClr val="bg1">
              <a:alpha val="70000"/>
            </a:schemeClr>
          </a:solidFill>
          <a:ln w="12700" cmpd="sng">
            <a:noFill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 err="1" smtClean="0">
              <a:solidFill>
                <a:schemeClr val="bg1"/>
              </a:solidFill>
            </a:endParaRPr>
          </a:p>
        </p:txBody>
      </p:sp>
      <p:cxnSp>
        <p:nvCxnSpPr>
          <p:cNvPr id="17" name="Straight Connector 16"/>
          <p:cNvCxnSpPr>
            <a:stCxn id="18" idx="0"/>
          </p:cNvCxnSpPr>
          <p:nvPr/>
        </p:nvCxnSpPr>
        <p:spPr>
          <a:xfrm flipV="1">
            <a:off x="3539990" y="3278701"/>
            <a:ext cx="0" cy="303007"/>
          </a:xfrm>
          <a:prstGeom prst="line">
            <a:avLst/>
          </a:prstGeom>
          <a:ln w="12700" cmpd="sng">
            <a:solidFill>
              <a:schemeClr val="tx2"/>
            </a:solidFill>
            <a:prstDash val="solid"/>
            <a:headEnd type="non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870" y="3014082"/>
            <a:ext cx="500240" cy="264619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 flipV="1">
            <a:off x="5607695" y="3278701"/>
            <a:ext cx="0" cy="306797"/>
          </a:xfrm>
          <a:prstGeom prst="line">
            <a:avLst/>
          </a:prstGeom>
          <a:ln w="12700" cmpd="sng">
            <a:solidFill>
              <a:schemeClr val="tx2"/>
            </a:solidFill>
            <a:prstDash val="solid"/>
            <a:headEnd type="non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575" y="3014082"/>
            <a:ext cx="500240" cy="26461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916" y="3014082"/>
            <a:ext cx="500240" cy="26461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529" y="3014082"/>
            <a:ext cx="500240" cy="26461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79664" y="765154"/>
            <a:ext cx="570029" cy="32509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355" y="1312802"/>
            <a:ext cx="494524" cy="71057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684" y="1303182"/>
            <a:ext cx="494524" cy="710577"/>
          </a:xfrm>
          <a:prstGeom prst="rect">
            <a:avLst/>
          </a:prstGeom>
        </p:spPr>
      </p:pic>
      <p:sp>
        <p:nvSpPr>
          <p:cNvPr id="32" name="Rounded Rectangle 31"/>
          <p:cNvSpPr/>
          <p:nvPr/>
        </p:nvSpPr>
        <p:spPr>
          <a:xfrm>
            <a:off x="3481696" y="3219631"/>
            <a:ext cx="109959" cy="118140"/>
          </a:xfrm>
          <a:prstGeom prst="roundRect">
            <a:avLst/>
          </a:prstGeom>
          <a:solidFill>
            <a:schemeClr val="bg1"/>
          </a:solidFill>
          <a:ln w="3175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fr-FR" sz="700" dirty="0" smtClean="0"/>
              <a:t>12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5552715" y="3219631"/>
            <a:ext cx="109959" cy="118140"/>
          </a:xfrm>
          <a:prstGeom prst="roundRect">
            <a:avLst/>
          </a:prstGeom>
          <a:solidFill>
            <a:schemeClr val="bg1"/>
          </a:solidFill>
          <a:ln w="3175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fr-FR" sz="700" dirty="0" smtClean="0"/>
              <a:t>11</a:t>
            </a:r>
          </a:p>
        </p:txBody>
      </p:sp>
      <p:cxnSp>
        <p:nvCxnSpPr>
          <p:cNvPr id="38" name="Straight Connector 37"/>
          <p:cNvCxnSpPr>
            <a:stCxn id="18" idx="0"/>
          </p:cNvCxnSpPr>
          <p:nvPr/>
        </p:nvCxnSpPr>
        <p:spPr>
          <a:xfrm flipV="1">
            <a:off x="3539990" y="1991143"/>
            <a:ext cx="696555" cy="1022939"/>
          </a:xfrm>
          <a:prstGeom prst="line">
            <a:avLst/>
          </a:prstGeom>
          <a:ln w="38100" cmpd="sng">
            <a:solidFill>
              <a:schemeClr val="accent3">
                <a:lumMod val="50000"/>
              </a:schemeClr>
            </a:solidFill>
            <a:prstDash val="solid"/>
            <a:headEnd type="non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18" idx="0"/>
            <a:endCxn id="26" idx="2"/>
          </p:cNvCxnSpPr>
          <p:nvPr/>
        </p:nvCxnSpPr>
        <p:spPr>
          <a:xfrm flipV="1">
            <a:off x="3539990" y="2013759"/>
            <a:ext cx="1383956" cy="1000323"/>
          </a:xfrm>
          <a:prstGeom prst="line">
            <a:avLst/>
          </a:prstGeom>
          <a:ln w="38100" cmpd="sng">
            <a:solidFill>
              <a:schemeClr val="accent3">
                <a:lumMod val="50000"/>
              </a:schemeClr>
            </a:solidFill>
            <a:prstDash val="solid"/>
            <a:headEnd type="non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21" idx="0"/>
            <a:endCxn id="26" idx="2"/>
          </p:cNvCxnSpPr>
          <p:nvPr/>
        </p:nvCxnSpPr>
        <p:spPr>
          <a:xfrm flipH="1" flipV="1">
            <a:off x="4923946" y="2013759"/>
            <a:ext cx="683749" cy="1000323"/>
          </a:xfrm>
          <a:prstGeom prst="line">
            <a:avLst/>
          </a:prstGeom>
          <a:ln w="38100" cmpd="sng">
            <a:solidFill>
              <a:schemeClr val="accent3">
                <a:lumMod val="50000"/>
              </a:schemeClr>
            </a:solidFill>
            <a:prstDash val="solid"/>
            <a:headEnd type="non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165582" y="2490544"/>
            <a:ext cx="2885590" cy="562429"/>
          </a:xfrm>
          <a:prstGeom prst="roundRect">
            <a:avLst/>
          </a:prstGeom>
          <a:solidFill>
            <a:srgbClr val="BC9024"/>
          </a:solidFill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36000" tIns="36000" rIns="36000" bIns="36000" rtlCol="0" anchor="t"/>
          <a:lstStyle/>
          <a:p>
            <a:r>
              <a:rPr lang="fr-FR" sz="1000" dirty="0" smtClean="0">
                <a:solidFill>
                  <a:schemeClr val="bg1"/>
                </a:solidFill>
              </a:rPr>
              <a:t>BD 10101 – 10.101.0.254/24 – BUM 225.1.1.101</a:t>
            </a:r>
          </a:p>
          <a:p>
            <a:r>
              <a:rPr lang="fr-FR" sz="1000" dirty="0">
                <a:solidFill>
                  <a:schemeClr val="bg1"/>
                </a:solidFill>
              </a:rPr>
              <a:t> </a:t>
            </a:r>
            <a:r>
              <a:rPr lang="fr-FR" sz="1000" dirty="0" smtClean="0">
                <a:solidFill>
                  <a:schemeClr val="bg1"/>
                </a:solidFill>
              </a:rPr>
              <a:t> vlan101 + e1/12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6092829" y="2490544"/>
            <a:ext cx="2885590" cy="562429"/>
          </a:xfrm>
          <a:prstGeom prst="roundRect">
            <a:avLst/>
          </a:prstGeom>
          <a:solidFill>
            <a:srgbClr val="BC9024"/>
          </a:solidFill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36000" tIns="36000" rIns="36000" bIns="36000" rtlCol="0" anchor="t"/>
          <a:lstStyle/>
          <a:p>
            <a:r>
              <a:rPr lang="fr-FR" sz="1000" dirty="0" smtClean="0">
                <a:solidFill>
                  <a:schemeClr val="bg1"/>
                </a:solidFill>
              </a:rPr>
              <a:t>BD 10101 – 10.101.0.254/24 – BUM 225.1.1.101</a:t>
            </a:r>
          </a:p>
          <a:p>
            <a:r>
              <a:rPr lang="fr-FR" sz="1000" dirty="0">
                <a:solidFill>
                  <a:schemeClr val="bg1"/>
                </a:solidFill>
              </a:rPr>
              <a:t> </a:t>
            </a:r>
            <a:r>
              <a:rPr lang="fr-FR" sz="1000" dirty="0" smtClean="0">
                <a:solidFill>
                  <a:schemeClr val="bg1"/>
                </a:solidFill>
              </a:rPr>
              <a:t> vlan101 + e1/11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165582" y="3118219"/>
            <a:ext cx="2885590" cy="562429"/>
          </a:xfrm>
          <a:prstGeom prst="roundRect">
            <a:avLst/>
          </a:prstGeom>
          <a:solidFill>
            <a:schemeClr val="tx2"/>
          </a:solidFill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36000" tIns="36000" rIns="36000" bIns="36000" rtlCol="0" anchor="t"/>
          <a:lstStyle/>
          <a:p>
            <a:r>
              <a:rPr lang="fr-FR" sz="1000" b="1" dirty="0" smtClean="0">
                <a:solidFill>
                  <a:schemeClr val="bg1"/>
                </a:solidFill>
              </a:rPr>
              <a:t>mac1/10.101.0.1 – e1/12 – vlan101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6092829" y="3118219"/>
            <a:ext cx="2885590" cy="562429"/>
          </a:xfrm>
          <a:prstGeom prst="roundRect">
            <a:avLst/>
          </a:prstGeom>
          <a:solidFill>
            <a:schemeClr val="tx2"/>
          </a:solidFill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36000" tIns="36000" rIns="36000" bIns="36000" rtlCol="0" anchor="t"/>
          <a:lstStyle/>
          <a:p>
            <a:endParaRPr lang="fr-FR" sz="1000" dirty="0" smtClean="0">
              <a:solidFill>
                <a:schemeClr val="bg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3605373" y="3347408"/>
            <a:ext cx="568796" cy="207217"/>
          </a:xfrm>
          <a:prstGeom prst="roundRect">
            <a:avLst/>
          </a:prstGeom>
          <a:solidFill>
            <a:schemeClr val="tx2"/>
          </a:solidFill>
          <a:ln w="12700" cmpd="sng">
            <a:solidFill>
              <a:schemeClr val="bg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45720" rIns="45720" rtlCol="0" anchor="ctr"/>
          <a:lstStyle/>
          <a:p>
            <a:pPr algn="ctr"/>
            <a:r>
              <a:rPr lang="fr-FR" sz="600" dirty="0" err="1" smtClean="0">
                <a:solidFill>
                  <a:schemeClr val="bg1"/>
                </a:solidFill>
              </a:rPr>
              <a:t>arp 10.101.0.2</a:t>
            </a:r>
          </a:p>
        </p:txBody>
      </p:sp>
      <p:cxnSp>
        <p:nvCxnSpPr>
          <p:cNvPr id="39" name="Straight Connector 38"/>
          <p:cNvCxnSpPr>
            <a:endCxn id="32" idx="2"/>
          </p:cNvCxnSpPr>
          <p:nvPr/>
        </p:nvCxnSpPr>
        <p:spPr>
          <a:xfrm flipH="1" flipV="1">
            <a:off x="3536676" y="3337771"/>
            <a:ext cx="3314" cy="243937"/>
          </a:xfrm>
          <a:prstGeom prst="line">
            <a:avLst/>
          </a:prstGeom>
          <a:ln w="38100" cmpd="sng">
            <a:solidFill>
              <a:schemeClr val="tx2"/>
            </a:solidFill>
            <a:prstDash val="solid"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25120" y="4217937"/>
            <a:ext cx="84908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Le leaf interprète en hardware les requêtes ARP. Cela lui permet de récupérer les</a:t>
            </a:r>
            <a:br>
              <a:rPr lang="fr-FR" dirty="0" smtClean="0"/>
            </a:br>
            <a:r>
              <a:rPr lang="fr-FR" dirty="0" smtClean="0"/>
              <a:t>addresses mac et IP de server1.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74752" y="3578374"/>
            <a:ext cx="528542" cy="264271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46142" y="3578374"/>
            <a:ext cx="540002" cy="270001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3158951" y="3789048"/>
            <a:ext cx="76014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"/>
              <a:t>mac1/10.101.0.1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236071" y="3789048"/>
            <a:ext cx="76014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"/>
              <a:t>mac2/10.101.0.2</a:t>
            </a:r>
          </a:p>
        </p:txBody>
      </p:sp>
    </p:spTree>
    <p:extLst>
      <p:ext uri="{BB962C8B-B14F-4D97-AF65-F5344CB8AC3E}">
        <p14:creationId xmlns:p14="http://schemas.microsoft.com/office/powerpoint/2010/main" val="2971507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Envoie de la requête ARP sur le MDT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Flooding BUM L2</a:t>
            </a:r>
            <a:endParaRPr lang="fr-FR"/>
          </a:p>
        </p:txBody>
      </p:sp>
      <p:grpSp>
        <p:nvGrpSpPr>
          <p:cNvPr id="5" name="Group 4"/>
          <p:cNvGrpSpPr/>
          <p:nvPr/>
        </p:nvGrpSpPr>
        <p:grpSpPr>
          <a:xfrm>
            <a:off x="3283626" y="1778000"/>
            <a:ext cx="2489370" cy="1400628"/>
            <a:chOff x="3290946" y="1778000"/>
            <a:chExt cx="2489370" cy="1400628"/>
          </a:xfrm>
        </p:grpSpPr>
        <p:sp>
          <p:nvSpPr>
            <p:cNvPr id="6" name="Cloud"/>
            <p:cNvSpPr>
              <a:spLocks noChangeAspect="1" noEditPoints="1" noChangeArrowheads="1"/>
            </p:cNvSpPr>
            <p:nvPr/>
          </p:nvSpPr>
          <p:spPr bwMode="auto">
            <a:xfrm>
              <a:off x="3290946" y="1778000"/>
              <a:ext cx="2489370" cy="1400628"/>
            </a:xfrm>
            <a:custGeom>
              <a:avLst/>
              <a:gdLst>
                <a:gd name="T0" fmla="*/ 312677596 w 21600"/>
                <a:gd name="T1" fmla="*/ 203613264 h 21600"/>
                <a:gd name="T2" fmla="*/ 312677596 w 21600"/>
                <a:gd name="T3" fmla="*/ 203613264 h 21600"/>
                <a:gd name="T4" fmla="*/ 312677596 w 21600"/>
                <a:gd name="T5" fmla="*/ 203613264 h 21600"/>
                <a:gd name="T6" fmla="*/ 312677596 w 21600"/>
                <a:gd name="T7" fmla="*/ 203613264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4 w 21600"/>
                <a:gd name="T13" fmla="*/ 3259 h 21600"/>
                <a:gd name="T14" fmla="*/ 17088 w 21600"/>
                <a:gd name="T15" fmla="*/ 1733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49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2999"/>
                </a:srgbClr>
              </a:outerShdw>
            </a:effectLst>
            <a:extLst/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 flipV="1">
              <a:off x="4240356" y="2023379"/>
              <a:ext cx="0" cy="990703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4921969" y="2023379"/>
              <a:ext cx="0" cy="990703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4240356" y="2023379"/>
              <a:ext cx="681613" cy="990703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 flipV="1">
              <a:off x="4240356" y="2023379"/>
              <a:ext cx="681613" cy="990703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 flipV="1">
              <a:off x="4240356" y="2023379"/>
              <a:ext cx="1374659" cy="990703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 flipV="1">
              <a:off x="4921969" y="2023379"/>
              <a:ext cx="693046" cy="990703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3547310" y="2023379"/>
              <a:ext cx="693046" cy="990703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3547310" y="2023379"/>
              <a:ext cx="1374659" cy="990703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4"/>
          <p:cNvSpPr/>
          <p:nvPr/>
        </p:nvSpPr>
        <p:spPr>
          <a:xfrm>
            <a:off x="3274752" y="1651607"/>
            <a:ext cx="2579855" cy="1548792"/>
          </a:xfrm>
          <a:prstGeom prst="rect">
            <a:avLst/>
          </a:prstGeom>
          <a:solidFill>
            <a:schemeClr val="bg1">
              <a:alpha val="70000"/>
            </a:schemeClr>
          </a:solidFill>
          <a:ln w="12700" cmpd="sng">
            <a:noFill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 err="1" smtClean="0">
              <a:solidFill>
                <a:schemeClr val="bg1"/>
              </a:solidFill>
            </a:endParaRPr>
          </a:p>
        </p:txBody>
      </p:sp>
      <p:cxnSp>
        <p:nvCxnSpPr>
          <p:cNvPr id="17" name="Straight Connector 16"/>
          <p:cNvCxnSpPr>
            <a:stCxn id="18" idx="0"/>
          </p:cNvCxnSpPr>
          <p:nvPr/>
        </p:nvCxnSpPr>
        <p:spPr>
          <a:xfrm flipV="1">
            <a:off x="3539990" y="3278701"/>
            <a:ext cx="0" cy="303007"/>
          </a:xfrm>
          <a:prstGeom prst="line">
            <a:avLst/>
          </a:prstGeom>
          <a:ln w="12700" cmpd="sng">
            <a:solidFill>
              <a:schemeClr val="tx2"/>
            </a:solidFill>
            <a:prstDash val="solid"/>
            <a:headEnd type="non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870" y="3014082"/>
            <a:ext cx="500240" cy="264619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 flipV="1">
            <a:off x="5607695" y="3278701"/>
            <a:ext cx="0" cy="306797"/>
          </a:xfrm>
          <a:prstGeom prst="line">
            <a:avLst/>
          </a:prstGeom>
          <a:ln w="12700" cmpd="sng">
            <a:solidFill>
              <a:schemeClr val="tx2"/>
            </a:solidFill>
            <a:prstDash val="solid"/>
            <a:headEnd type="non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575" y="3014082"/>
            <a:ext cx="500240" cy="26461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916" y="3014082"/>
            <a:ext cx="500240" cy="26461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529" y="3014082"/>
            <a:ext cx="500240" cy="26461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79664" y="765154"/>
            <a:ext cx="570029" cy="32509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355" y="1312802"/>
            <a:ext cx="494524" cy="71057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684" y="1303182"/>
            <a:ext cx="494524" cy="710577"/>
          </a:xfrm>
          <a:prstGeom prst="rect">
            <a:avLst/>
          </a:prstGeom>
        </p:spPr>
      </p:pic>
      <p:sp>
        <p:nvSpPr>
          <p:cNvPr id="32" name="Rounded Rectangle 31"/>
          <p:cNvSpPr/>
          <p:nvPr/>
        </p:nvSpPr>
        <p:spPr>
          <a:xfrm>
            <a:off x="3481696" y="3219631"/>
            <a:ext cx="109959" cy="118140"/>
          </a:xfrm>
          <a:prstGeom prst="roundRect">
            <a:avLst/>
          </a:prstGeom>
          <a:solidFill>
            <a:schemeClr val="bg1"/>
          </a:solidFill>
          <a:ln w="3175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fr-FR" sz="700" dirty="0" smtClean="0"/>
              <a:t>12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5552715" y="3219631"/>
            <a:ext cx="109959" cy="118140"/>
          </a:xfrm>
          <a:prstGeom prst="roundRect">
            <a:avLst/>
          </a:prstGeom>
          <a:solidFill>
            <a:schemeClr val="bg1"/>
          </a:solidFill>
          <a:ln w="3175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fr-FR" sz="700" dirty="0" smtClean="0"/>
              <a:t>11</a:t>
            </a:r>
          </a:p>
        </p:txBody>
      </p:sp>
      <p:cxnSp>
        <p:nvCxnSpPr>
          <p:cNvPr id="38" name="Straight Connector 37"/>
          <p:cNvCxnSpPr>
            <a:stCxn id="18" idx="0"/>
          </p:cNvCxnSpPr>
          <p:nvPr/>
        </p:nvCxnSpPr>
        <p:spPr>
          <a:xfrm flipV="1">
            <a:off x="3539990" y="1991143"/>
            <a:ext cx="696555" cy="1022939"/>
          </a:xfrm>
          <a:prstGeom prst="line">
            <a:avLst/>
          </a:prstGeom>
          <a:ln w="38100" cmpd="sng">
            <a:solidFill>
              <a:schemeClr val="accent3">
                <a:lumMod val="50000"/>
              </a:schemeClr>
            </a:solidFill>
            <a:prstDash val="solid"/>
            <a:headEnd type="non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18" idx="0"/>
            <a:endCxn id="26" idx="2"/>
          </p:cNvCxnSpPr>
          <p:nvPr/>
        </p:nvCxnSpPr>
        <p:spPr>
          <a:xfrm flipV="1">
            <a:off x="3539990" y="2013759"/>
            <a:ext cx="1383956" cy="1000323"/>
          </a:xfrm>
          <a:prstGeom prst="line">
            <a:avLst/>
          </a:prstGeom>
          <a:ln w="38100" cmpd="sng">
            <a:solidFill>
              <a:schemeClr val="accent3">
                <a:lumMod val="50000"/>
              </a:schemeClr>
            </a:solidFill>
            <a:prstDash val="solid"/>
            <a:headEnd type="non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21" idx="0"/>
            <a:endCxn id="26" idx="2"/>
          </p:cNvCxnSpPr>
          <p:nvPr/>
        </p:nvCxnSpPr>
        <p:spPr>
          <a:xfrm flipH="1" flipV="1">
            <a:off x="4923946" y="2013759"/>
            <a:ext cx="683749" cy="1000323"/>
          </a:xfrm>
          <a:prstGeom prst="line">
            <a:avLst/>
          </a:prstGeom>
          <a:ln w="38100" cmpd="sng">
            <a:solidFill>
              <a:schemeClr val="accent3">
                <a:lumMod val="50000"/>
              </a:schemeClr>
            </a:solidFill>
            <a:prstDash val="solid"/>
            <a:headEnd type="non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165582" y="2490544"/>
            <a:ext cx="2885590" cy="562429"/>
          </a:xfrm>
          <a:prstGeom prst="roundRect">
            <a:avLst/>
          </a:prstGeom>
          <a:solidFill>
            <a:srgbClr val="BC9024"/>
          </a:solidFill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36000" tIns="36000" rIns="36000" bIns="36000" rtlCol="0" anchor="t"/>
          <a:lstStyle/>
          <a:p>
            <a:r>
              <a:rPr lang="fr-FR" sz="1000" dirty="0" smtClean="0">
                <a:solidFill>
                  <a:schemeClr val="bg1"/>
                </a:solidFill>
              </a:rPr>
              <a:t>BD 10101 – 10.101.0.254/24 – BUM 225.1.1.101</a:t>
            </a:r>
          </a:p>
          <a:p>
            <a:r>
              <a:rPr lang="fr-FR" sz="1000" dirty="0">
                <a:solidFill>
                  <a:schemeClr val="bg1"/>
                </a:solidFill>
              </a:rPr>
              <a:t> </a:t>
            </a:r>
            <a:r>
              <a:rPr lang="fr-FR" sz="1000" dirty="0" smtClean="0">
                <a:solidFill>
                  <a:schemeClr val="bg1"/>
                </a:solidFill>
              </a:rPr>
              <a:t> vlan101 + e1/12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6092829" y="2490544"/>
            <a:ext cx="2885590" cy="562429"/>
          </a:xfrm>
          <a:prstGeom prst="roundRect">
            <a:avLst/>
          </a:prstGeom>
          <a:solidFill>
            <a:srgbClr val="BC9024"/>
          </a:solidFill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36000" tIns="36000" rIns="36000" bIns="36000" rtlCol="0" anchor="t"/>
          <a:lstStyle/>
          <a:p>
            <a:r>
              <a:rPr lang="fr-FR" sz="1000" dirty="0" smtClean="0">
                <a:solidFill>
                  <a:schemeClr val="bg1"/>
                </a:solidFill>
              </a:rPr>
              <a:t>BD 10101 – 10.101.0.254/24 – BUM 225.1.1.101</a:t>
            </a:r>
          </a:p>
          <a:p>
            <a:r>
              <a:rPr lang="fr-FR" sz="1000" dirty="0">
                <a:solidFill>
                  <a:schemeClr val="bg1"/>
                </a:solidFill>
              </a:rPr>
              <a:t> </a:t>
            </a:r>
            <a:r>
              <a:rPr lang="fr-FR" sz="1000" dirty="0" smtClean="0">
                <a:solidFill>
                  <a:schemeClr val="bg1"/>
                </a:solidFill>
              </a:rPr>
              <a:t> vlan101 + e1/11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165582" y="3118219"/>
            <a:ext cx="2885590" cy="562429"/>
          </a:xfrm>
          <a:prstGeom prst="roundRect">
            <a:avLst/>
          </a:prstGeom>
          <a:solidFill>
            <a:schemeClr val="tx2"/>
          </a:solidFill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36000" tIns="36000" rIns="36000" bIns="36000" rtlCol="0" anchor="t"/>
          <a:lstStyle/>
          <a:p>
            <a:r>
              <a:rPr lang="fr-FR" sz="1000" dirty="0" smtClean="0">
                <a:solidFill>
                  <a:schemeClr val="bg1"/>
                </a:solidFill>
              </a:rPr>
              <a:t>mac1/10.101.0.1 – e1/12 – vlan101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6092829" y="3118219"/>
            <a:ext cx="2885590" cy="562429"/>
          </a:xfrm>
          <a:prstGeom prst="roundRect">
            <a:avLst/>
          </a:prstGeom>
          <a:solidFill>
            <a:schemeClr val="tx2"/>
          </a:solidFill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36000" tIns="36000" rIns="36000" bIns="36000" rtlCol="0" anchor="t"/>
          <a:lstStyle/>
          <a:p>
            <a:endParaRPr lang="fr-FR" sz="1000" dirty="0" smtClean="0">
              <a:solidFill>
                <a:schemeClr val="bg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3605373" y="3347408"/>
            <a:ext cx="568796" cy="207217"/>
          </a:xfrm>
          <a:prstGeom prst="roundRect">
            <a:avLst/>
          </a:prstGeom>
          <a:solidFill>
            <a:schemeClr val="tx2"/>
          </a:solidFill>
          <a:ln w="12700" cmpd="sng">
            <a:solidFill>
              <a:schemeClr val="bg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45720" rIns="45720" rtlCol="0" anchor="ctr"/>
          <a:lstStyle/>
          <a:p>
            <a:pPr algn="ctr"/>
            <a:r>
              <a:rPr lang="fr-FR" sz="600" dirty="0" err="1" smtClean="0">
                <a:solidFill>
                  <a:schemeClr val="bg1"/>
                </a:solidFill>
              </a:rPr>
              <a:t>arp 10.101.0.2</a:t>
            </a:r>
          </a:p>
        </p:txBody>
      </p:sp>
      <p:cxnSp>
        <p:nvCxnSpPr>
          <p:cNvPr id="39" name="Straight Connector 38"/>
          <p:cNvCxnSpPr>
            <a:endCxn id="32" idx="2"/>
          </p:cNvCxnSpPr>
          <p:nvPr/>
        </p:nvCxnSpPr>
        <p:spPr>
          <a:xfrm flipH="1" flipV="1">
            <a:off x="3536676" y="3337771"/>
            <a:ext cx="3314" cy="243937"/>
          </a:xfrm>
          <a:prstGeom prst="line">
            <a:avLst/>
          </a:prstGeom>
          <a:ln w="38100" cmpd="sng">
            <a:solidFill>
              <a:schemeClr val="tx2"/>
            </a:solidFill>
            <a:prstDash val="solid"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25120" y="4217937"/>
            <a:ext cx="84864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Leaf-A flood la requête ARP à travers le MDT 225.1.1.101 (car la requête vient de</a:t>
            </a:r>
          </a:p>
          <a:p>
            <a:r>
              <a:rPr lang="fr-FR" dirty="0"/>
              <a:t>e1/12 – vlan101 qui est associé au BD/VNID 10101.</a:t>
            </a:r>
            <a:endParaRPr lang="fr-FR" dirty="0" smtClean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9442974">
            <a:off x="3770205" y="2468675"/>
            <a:ext cx="891906" cy="162808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8319945">
            <a:off x="3475152" y="2357241"/>
            <a:ext cx="891906" cy="162808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3291398">
            <a:off x="4832830" y="2446303"/>
            <a:ext cx="891906" cy="162808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74752" y="3578374"/>
            <a:ext cx="528542" cy="264271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46142" y="3578374"/>
            <a:ext cx="540002" cy="270001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3158951" y="3789048"/>
            <a:ext cx="76014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"/>
              <a:t>mac1/10.101.0.1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236071" y="3789048"/>
            <a:ext cx="76014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"/>
              <a:t>mac2/10.101.0.2</a:t>
            </a:r>
          </a:p>
        </p:txBody>
      </p:sp>
    </p:spTree>
    <p:extLst>
      <p:ext uri="{BB962C8B-B14F-4D97-AF65-F5344CB8AC3E}">
        <p14:creationId xmlns:p14="http://schemas.microsoft.com/office/powerpoint/2010/main" val="3730552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Ce qui est appris localement sur un leaf est annoncé asynchrone aux spines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Apprentissage des serveurs</a:t>
            </a:r>
            <a:endParaRPr lang="fr-FR"/>
          </a:p>
        </p:txBody>
      </p:sp>
      <p:grpSp>
        <p:nvGrpSpPr>
          <p:cNvPr id="5" name="Group 4"/>
          <p:cNvGrpSpPr/>
          <p:nvPr/>
        </p:nvGrpSpPr>
        <p:grpSpPr>
          <a:xfrm>
            <a:off x="3283626" y="1778000"/>
            <a:ext cx="2489370" cy="1400628"/>
            <a:chOff x="3290946" y="1778000"/>
            <a:chExt cx="2489370" cy="1400628"/>
          </a:xfrm>
        </p:grpSpPr>
        <p:sp>
          <p:nvSpPr>
            <p:cNvPr id="6" name="Cloud"/>
            <p:cNvSpPr>
              <a:spLocks noChangeAspect="1" noEditPoints="1" noChangeArrowheads="1"/>
            </p:cNvSpPr>
            <p:nvPr/>
          </p:nvSpPr>
          <p:spPr bwMode="auto">
            <a:xfrm>
              <a:off x="3290946" y="1778000"/>
              <a:ext cx="2489370" cy="1400628"/>
            </a:xfrm>
            <a:custGeom>
              <a:avLst/>
              <a:gdLst>
                <a:gd name="T0" fmla="*/ 312677596 w 21600"/>
                <a:gd name="T1" fmla="*/ 203613264 h 21600"/>
                <a:gd name="T2" fmla="*/ 312677596 w 21600"/>
                <a:gd name="T3" fmla="*/ 203613264 h 21600"/>
                <a:gd name="T4" fmla="*/ 312677596 w 21600"/>
                <a:gd name="T5" fmla="*/ 203613264 h 21600"/>
                <a:gd name="T6" fmla="*/ 312677596 w 21600"/>
                <a:gd name="T7" fmla="*/ 203613264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4 w 21600"/>
                <a:gd name="T13" fmla="*/ 3259 h 21600"/>
                <a:gd name="T14" fmla="*/ 17088 w 21600"/>
                <a:gd name="T15" fmla="*/ 1733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49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2999"/>
                </a:srgbClr>
              </a:outerShdw>
            </a:effectLst>
            <a:extLst/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 flipV="1">
              <a:off x="4240356" y="2023379"/>
              <a:ext cx="0" cy="990703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4921969" y="2023379"/>
              <a:ext cx="0" cy="990703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4240356" y="2023379"/>
              <a:ext cx="681613" cy="990703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 flipV="1">
              <a:off x="4240356" y="2023379"/>
              <a:ext cx="681613" cy="990703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 flipV="1">
              <a:off x="4240356" y="2023379"/>
              <a:ext cx="1374659" cy="990703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 flipV="1">
              <a:off x="4921969" y="2023379"/>
              <a:ext cx="693046" cy="990703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3547310" y="2023379"/>
              <a:ext cx="693046" cy="990703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3547310" y="2023379"/>
              <a:ext cx="1374659" cy="990703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4"/>
          <p:cNvSpPr/>
          <p:nvPr/>
        </p:nvSpPr>
        <p:spPr>
          <a:xfrm>
            <a:off x="3274752" y="1651607"/>
            <a:ext cx="2579855" cy="1548792"/>
          </a:xfrm>
          <a:prstGeom prst="rect">
            <a:avLst/>
          </a:prstGeom>
          <a:solidFill>
            <a:schemeClr val="bg1">
              <a:alpha val="70000"/>
            </a:schemeClr>
          </a:solidFill>
          <a:ln w="12700" cmpd="sng">
            <a:noFill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 err="1" smtClean="0">
              <a:solidFill>
                <a:schemeClr val="bg1"/>
              </a:solidFill>
            </a:endParaRPr>
          </a:p>
        </p:txBody>
      </p:sp>
      <p:cxnSp>
        <p:nvCxnSpPr>
          <p:cNvPr id="17" name="Straight Connector 16"/>
          <p:cNvCxnSpPr>
            <a:stCxn id="18" idx="0"/>
          </p:cNvCxnSpPr>
          <p:nvPr/>
        </p:nvCxnSpPr>
        <p:spPr>
          <a:xfrm flipV="1">
            <a:off x="3539990" y="3278701"/>
            <a:ext cx="0" cy="303007"/>
          </a:xfrm>
          <a:prstGeom prst="line">
            <a:avLst/>
          </a:prstGeom>
          <a:ln w="12700" cmpd="sng">
            <a:solidFill>
              <a:schemeClr val="tx2"/>
            </a:solidFill>
            <a:prstDash val="solid"/>
            <a:headEnd type="non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870" y="3014082"/>
            <a:ext cx="500240" cy="264619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 flipV="1">
            <a:off x="5607695" y="3278701"/>
            <a:ext cx="0" cy="306797"/>
          </a:xfrm>
          <a:prstGeom prst="line">
            <a:avLst/>
          </a:prstGeom>
          <a:ln w="12700" cmpd="sng">
            <a:solidFill>
              <a:schemeClr val="tx2"/>
            </a:solidFill>
            <a:prstDash val="solid"/>
            <a:headEnd type="non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575" y="3014082"/>
            <a:ext cx="500240" cy="26461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916" y="3014082"/>
            <a:ext cx="500240" cy="26461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529" y="3014082"/>
            <a:ext cx="500240" cy="26461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79664" y="765154"/>
            <a:ext cx="570029" cy="32509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355" y="1312802"/>
            <a:ext cx="494524" cy="71057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684" y="1303182"/>
            <a:ext cx="494524" cy="710577"/>
          </a:xfrm>
          <a:prstGeom prst="rect">
            <a:avLst/>
          </a:prstGeom>
        </p:spPr>
      </p:pic>
      <p:sp>
        <p:nvSpPr>
          <p:cNvPr id="32" name="Rounded Rectangle 31"/>
          <p:cNvSpPr/>
          <p:nvPr/>
        </p:nvSpPr>
        <p:spPr>
          <a:xfrm>
            <a:off x="3481696" y="3219631"/>
            <a:ext cx="109959" cy="118140"/>
          </a:xfrm>
          <a:prstGeom prst="roundRect">
            <a:avLst/>
          </a:prstGeom>
          <a:solidFill>
            <a:schemeClr val="bg1"/>
          </a:solidFill>
          <a:ln w="3175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fr-FR" sz="700" dirty="0" smtClean="0"/>
              <a:t>12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5552715" y="3219631"/>
            <a:ext cx="109959" cy="118140"/>
          </a:xfrm>
          <a:prstGeom prst="roundRect">
            <a:avLst/>
          </a:prstGeom>
          <a:solidFill>
            <a:schemeClr val="bg1"/>
          </a:solidFill>
          <a:ln w="3175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fr-FR" sz="700" dirty="0" smtClean="0"/>
              <a:t>11</a:t>
            </a:r>
          </a:p>
        </p:txBody>
      </p:sp>
      <p:cxnSp>
        <p:nvCxnSpPr>
          <p:cNvPr id="38" name="Straight Connector 37"/>
          <p:cNvCxnSpPr>
            <a:stCxn id="18" idx="0"/>
          </p:cNvCxnSpPr>
          <p:nvPr/>
        </p:nvCxnSpPr>
        <p:spPr>
          <a:xfrm flipV="1">
            <a:off x="3539990" y="1991143"/>
            <a:ext cx="696555" cy="1022939"/>
          </a:xfrm>
          <a:prstGeom prst="line">
            <a:avLst/>
          </a:prstGeom>
          <a:ln w="38100" cmpd="sng">
            <a:solidFill>
              <a:schemeClr val="accent3">
                <a:lumMod val="50000"/>
              </a:schemeClr>
            </a:solidFill>
            <a:prstDash val="solid"/>
            <a:headEnd type="non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18" idx="0"/>
            <a:endCxn id="26" idx="2"/>
          </p:cNvCxnSpPr>
          <p:nvPr/>
        </p:nvCxnSpPr>
        <p:spPr>
          <a:xfrm flipV="1">
            <a:off x="3539990" y="2013759"/>
            <a:ext cx="1383956" cy="1000323"/>
          </a:xfrm>
          <a:prstGeom prst="line">
            <a:avLst/>
          </a:prstGeom>
          <a:ln w="38100" cmpd="sng">
            <a:solidFill>
              <a:schemeClr val="accent3">
                <a:lumMod val="50000"/>
              </a:schemeClr>
            </a:solidFill>
            <a:prstDash val="solid"/>
            <a:headEnd type="non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21" idx="0"/>
            <a:endCxn id="26" idx="2"/>
          </p:cNvCxnSpPr>
          <p:nvPr/>
        </p:nvCxnSpPr>
        <p:spPr>
          <a:xfrm flipH="1" flipV="1">
            <a:off x="4923946" y="2013759"/>
            <a:ext cx="683749" cy="1000323"/>
          </a:xfrm>
          <a:prstGeom prst="line">
            <a:avLst/>
          </a:prstGeom>
          <a:ln w="38100" cmpd="sng">
            <a:solidFill>
              <a:schemeClr val="accent3">
                <a:lumMod val="50000"/>
              </a:schemeClr>
            </a:solidFill>
            <a:prstDash val="solid"/>
            <a:headEnd type="non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165582" y="2490544"/>
            <a:ext cx="2885590" cy="562429"/>
          </a:xfrm>
          <a:prstGeom prst="roundRect">
            <a:avLst/>
          </a:prstGeom>
          <a:solidFill>
            <a:srgbClr val="BC9024"/>
          </a:solidFill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36000" tIns="36000" rIns="36000" bIns="36000" rtlCol="0" anchor="t"/>
          <a:lstStyle/>
          <a:p>
            <a:r>
              <a:rPr lang="fr-FR" sz="1000" dirty="0" smtClean="0">
                <a:solidFill>
                  <a:schemeClr val="bg1"/>
                </a:solidFill>
              </a:rPr>
              <a:t>BD 10101 – 10.101.0.254/24 – BUM 225.1.1.101</a:t>
            </a:r>
          </a:p>
          <a:p>
            <a:r>
              <a:rPr lang="fr-FR" sz="1000" dirty="0">
                <a:solidFill>
                  <a:schemeClr val="bg1"/>
                </a:solidFill>
              </a:rPr>
              <a:t> </a:t>
            </a:r>
            <a:r>
              <a:rPr lang="fr-FR" sz="1000" dirty="0" smtClean="0">
                <a:solidFill>
                  <a:schemeClr val="bg1"/>
                </a:solidFill>
              </a:rPr>
              <a:t> vlan101 + e1/12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6092829" y="2490544"/>
            <a:ext cx="2885590" cy="562429"/>
          </a:xfrm>
          <a:prstGeom prst="roundRect">
            <a:avLst/>
          </a:prstGeom>
          <a:solidFill>
            <a:srgbClr val="BC9024"/>
          </a:solidFill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36000" tIns="36000" rIns="36000" bIns="36000" rtlCol="0" anchor="t"/>
          <a:lstStyle/>
          <a:p>
            <a:r>
              <a:rPr lang="fr-FR" sz="1000" dirty="0" smtClean="0">
                <a:solidFill>
                  <a:schemeClr val="bg1"/>
                </a:solidFill>
              </a:rPr>
              <a:t>BD 10101 – 10.101.0.254/24 – BUM 225.1.1.101</a:t>
            </a:r>
          </a:p>
          <a:p>
            <a:r>
              <a:rPr lang="fr-FR" sz="1000" dirty="0">
                <a:solidFill>
                  <a:schemeClr val="bg1"/>
                </a:solidFill>
              </a:rPr>
              <a:t> </a:t>
            </a:r>
            <a:r>
              <a:rPr lang="fr-FR" sz="1000" dirty="0" smtClean="0">
                <a:solidFill>
                  <a:schemeClr val="bg1"/>
                </a:solidFill>
              </a:rPr>
              <a:t> vlan101 + e1/11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165582" y="3118219"/>
            <a:ext cx="2885590" cy="562429"/>
          </a:xfrm>
          <a:prstGeom prst="roundRect">
            <a:avLst/>
          </a:prstGeom>
          <a:solidFill>
            <a:schemeClr val="tx2"/>
          </a:solidFill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36000" tIns="36000" rIns="36000" bIns="36000" rtlCol="0" anchor="t"/>
          <a:lstStyle/>
          <a:p>
            <a:r>
              <a:rPr lang="fr-FR" sz="1000" dirty="0" smtClean="0">
                <a:solidFill>
                  <a:schemeClr val="bg1"/>
                </a:solidFill>
              </a:rPr>
              <a:t>mac1/10.101.0.1 – e1/12 – vlan101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6092829" y="3118219"/>
            <a:ext cx="2885590" cy="562429"/>
          </a:xfrm>
          <a:prstGeom prst="roundRect">
            <a:avLst/>
          </a:prstGeom>
          <a:solidFill>
            <a:schemeClr val="tx2"/>
          </a:solidFill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36000" tIns="36000" rIns="36000" bIns="36000" rtlCol="0" anchor="t"/>
          <a:lstStyle/>
          <a:p>
            <a:endParaRPr lang="fr-FR" sz="1000" dirty="0" smtClean="0">
              <a:solidFill>
                <a:schemeClr val="bg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3605373" y="3347408"/>
            <a:ext cx="568796" cy="207217"/>
          </a:xfrm>
          <a:prstGeom prst="roundRect">
            <a:avLst/>
          </a:prstGeom>
          <a:solidFill>
            <a:schemeClr val="tx2"/>
          </a:solidFill>
          <a:ln w="12700" cmpd="sng">
            <a:solidFill>
              <a:schemeClr val="bg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45720" rIns="45720" rtlCol="0" anchor="ctr"/>
          <a:lstStyle/>
          <a:p>
            <a:pPr algn="ctr"/>
            <a:r>
              <a:rPr lang="fr-FR" sz="600" dirty="0" err="1" smtClean="0">
                <a:solidFill>
                  <a:schemeClr val="bg1"/>
                </a:solidFill>
              </a:rPr>
              <a:t>arp 10.101.0.2</a:t>
            </a:r>
          </a:p>
        </p:txBody>
      </p:sp>
      <p:cxnSp>
        <p:nvCxnSpPr>
          <p:cNvPr id="39" name="Straight Connector 38"/>
          <p:cNvCxnSpPr>
            <a:endCxn id="32" idx="2"/>
          </p:cNvCxnSpPr>
          <p:nvPr/>
        </p:nvCxnSpPr>
        <p:spPr>
          <a:xfrm flipH="1" flipV="1">
            <a:off x="3536676" y="3337771"/>
            <a:ext cx="3314" cy="243937"/>
          </a:xfrm>
          <a:prstGeom prst="line">
            <a:avLst/>
          </a:prstGeom>
          <a:ln w="38100" cmpd="sng">
            <a:solidFill>
              <a:schemeClr val="tx2"/>
            </a:solidFill>
            <a:prstDash val="solid"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Rounded Rectangle 52"/>
          <p:cNvSpPr/>
          <p:nvPr/>
        </p:nvSpPr>
        <p:spPr>
          <a:xfrm>
            <a:off x="4269240" y="1800309"/>
            <a:ext cx="172832" cy="207957"/>
          </a:xfrm>
          <a:prstGeom prst="roundRect">
            <a:avLst/>
          </a:prstGeom>
          <a:solidFill>
            <a:schemeClr val="bg2"/>
          </a:solidFill>
          <a:ln w="12700" cmpd="sng">
            <a:solidFill>
              <a:schemeClr val="bg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lIns="45720" rIns="45720" rtlCol="0" anchor="ctr">
            <a:noAutofit/>
          </a:bodyPr>
          <a:lstStyle/>
          <a:p>
            <a:pPr algn="ctr"/>
            <a:r>
              <a:rPr lang="fr-FR" sz="1100" dirty="0" err="1" smtClean="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4973234" y="1793221"/>
            <a:ext cx="172832" cy="207957"/>
          </a:xfrm>
          <a:prstGeom prst="roundRect">
            <a:avLst/>
          </a:prstGeom>
          <a:solidFill>
            <a:schemeClr val="bg2"/>
          </a:solidFill>
          <a:ln w="12700" cmpd="sng">
            <a:solidFill>
              <a:schemeClr val="bg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lIns="45720" rIns="45720" rtlCol="0" anchor="ctr">
            <a:noAutofit/>
          </a:bodyPr>
          <a:lstStyle/>
          <a:p>
            <a:pPr algn="ctr"/>
            <a:r>
              <a:rPr lang="fr-FR" sz="1100" dirty="0" err="1" smtClean="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5514657" y="837031"/>
            <a:ext cx="3296889" cy="931716"/>
          </a:xfrm>
          <a:prstGeom prst="roundRect">
            <a:avLst>
              <a:gd name="adj" fmla="val 10610"/>
            </a:avLst>
          </a:prstGeom>
          <a:solidFill>
            <a:srgbClr val="EDC86F"/>
          </a:solidFill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>
              <a:buClr>
                <a:schemeClr val="tx2"/>
              </a:buClr>
            </a:pPr>
            <a:r>
              <a:rPr lang="fr-FR" sz="1050" dirty="0"/>
              <a:t>Au setup, l’APIC à associé une addresse IP anycast S à tous les spines.</a:t>
            </a:r>
          </a:p>
          <a:p>
            <a:pPr>
              <a:buClr>
                <a:schemeClr val="tx2"/>
              </a:buClr>
            </a:pPr>
            <a:endParaRPr lang="fr-FR" sz="1050" dirty="0"/>
          </a:p>
          <a:p>
            <a:pPr>
              <a:buClr>
                <a:schemeClr val="tx2"/>
              </a:buClr>
            </a:pPr>
            <a:r>
              <a:rPr lang="fr-FR" sz="1050" dirty="0"/>
              <a:t>Cette IP est annoncée en ISIS aux leaves qui peuvent donc la joindre en ECMP.</a:t>
            </a:r>
          </a:p>
        </p:txBody>
      </p:sp>
      <p:sp>
        <p:nvSpPr>
          <p:cNvPr id="45" name="Right Arrow 44"/>
          <p:cNvSpPr/>
          <p:nvPr/>
        </p:nvSpPr>
        <p:spPr>
          <a:xfrm rot="18172224">
            <a:off x="3267176" y="2411242"/>
            <a:ext cx="1264972" cy="155132"/>
          </a:xfrm>
          <a:prstGeom prst="rightArrow">
            <a:avLst/>
          </a:prstGeom>
          <a:solidFill>
            <a:srgbClr val="EDC86F"/>
          </a:solidFill>
          <a:ln w="12700" cmpd="sng">
            <a:solidFill>
              <a:srgbClr val="BB891E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 err="1" smtClean="0">
              <a:solidFill>
                <a:schemeClr val="bg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25120" y="4014405"/>
            <a:ext cx="87127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En parallèle</a:t>
            </a:r>
            <a:r>
              <a:rPr lang="fr-FR" dirty="0" smtClean="0"/>
              <a:t>, Leaf-A annonce à l’un des spines le nouveau couple mac1/10.101.0.1.</a:t>
            </a:r>
          </a:p>
          <a:p>
            <a:r>
              <a:rPr lang="fr-FR" dirty="0" smtClean="0"/>
              <a:t>Message de contrôle envoyé à l’adresse anycast S.</a:t>
            </a:r>
          </a:p>
          <a:p>
            <a:r>
              <a:rPr lang="fr-FR" dirty="0" smtClean="0"/>
              <a:t>Le spine qui reçoit l’annonce se synchronise avec les autres spines.</a:t>
            </a:r>
          </a:p>
        </p:txBody>
      </p:sp>
      <p:sp>
        <p:nvSpPr>
          <p:cNvPr id="2" name="Left-Right Arrow 1"/>
          <p:cNvSpPr/>
          <p:nvPr/>
        </p:nvSpPr>
        <p:spPr>
          <a:xfrm>
            <a:off x="4311868" y="1505183"/>
            <a:ext cx="520265" cy="141614"/>
          </a:xfrm>
          <a:prstGeom prst="leftRightArrow">
            <a:avLst/>
          </a:prstGeom>
          <a:solidFill>
            <a:srgbClr val="EDC86F"/>
          </a:solidFill>
          <a:ln w="12700" cmpd="sng">
            <a:solidFill>
              <a:srgbClr val="BB891E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 err="1">
              <a:solidFill>
                <a:schemeClr val="bg1"/>
              </a:solidFill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74752" y="3578374"/>
            <a:ext cx="528542" cy="264271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46142" y="3578374"/>
            <a:ext cx="540002" cy="270001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3158951" y="3789048"/>
            <a:ext cx="76014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"/>
              <a:t>mac1/10.101.0.1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236071" y="3789048"/>
            <a:ext cx="76014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"/>
              <a:t>mac2/10.101.0.2</a:t>
            </a:r>
          </a:p>
        </p:txBody>
      </p:sp>
      <p:sp>
        <p:nvSpPr>
          <p:cNvPr id="3" name="TextBox 2"/>
          <p:cNvSpPr txBox="1"/>
          <p:nvPr/>
        </p:nvSpPr>
        <p:spPr>
          <a:xfrm rot="18180892">
            <a:off x="3084541" y="2402291"/>
            <a:ext cx="136768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00" b="1"/>
              <a:t>mac1/10.101.0.1 – BD 10101</a:t>
            </a:r>
          </a:p>
        </p:txBody>
      </p:sp>
    </p:spTree>
    <p:extLst>
      <p:ext uri="{BB962C8B-B14F-4D97-AF65-F5344CB8AC3E}">
        <p14:creationId xmlns:p14="http://schemas.microsoft.com/office/powerpoint/2010/main" val="7713895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2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Ce qui est appris localement sur un leaf est annoncé asynchrone aux spines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Apprentissage des serveurs</a:t>
            </a:r>
            <a:endParaRPr lang="fr-FR"/>
          </a:p>
        </p:txBody>
      </p:sp>
      <p:grpSp>
        <p:nvGrpSpPr>
          <p:cNvPr id="5" name="Group 4"/>
          <p:cNvGrpSpPr/>
          <p:nvPr/>
        </p:nvGrpSpPr>
        <p:grpSpPr>
          <a:xfrm>
            <a:off x="3283626" y="1778000"/>
            <a:ext cx="2489370" cy="1400628"/>
            <a:chOff x="3290946" y="1778000"/>
            <a:chExt cx="2489370" cy="1400628"/>
          </a:xfrm>
        </p:grpSpPr>
        <p:sp>
          <p:nvSpPr>
            <p:cNvPr id="6" name="Cloud"/>
            <p:cNvSpPr>
              <a:spLocks noChangeAspect="1" noEditPoints="1" noChangeArrowheads="1"/>
            </p:cNvSpPr>
            <p:nvPr/>
          </p:nvSpPr>
          <p:spPr bwMode="auto">
            <a:xfrm>
              <a:off x="3290946" y="1778000"/>
              <a:ext cx="2489370" cy="1400628"/>
            </a:xfrm>
            <a:custGeom>
              <a:avLst/>
              <a:gdLst>
                <a:gd name="T0" fmla="*/ 312677596 w 21600"/>
                <a:gd name="T1" fmla="*/ 203613264 h 21600"/>
                <a:gd name="T2" fmla="*/ 312677596 w 21600"/>
                <a:gd name="T3" fmla="*/ 203613264 h 21600"/>
                <a:gd name="T4" fmla="*/ 312677596 w 21600"/>
                <a:gd name="T5" fmla="*/ 203613264 h 21600"/>
                <a:gd name="T6" fmla="*/ 312677596 w 21600"/>
                <a:gd name="T7" fmla="*/ 203613264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4 w 21600"/>
                <a:gd name="T13" fmla="*/ 3259 h 21600"/>
                <a:gd name="T14" fmla="*/ 17088 w 21600"/>
                <a:gd name="T15" fmla="*/ 1733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49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2999"/>
                </a:srgbClr>
              </a:outerShdw>
            </a:effectLst>
            <a:extLst/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 flipV="1">
              <a:off x="4240356" y="2023379"/>
              <a:ext cx="0" cy="990703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4921969" y="2023379"/>
              <a:ext cx="0" cy="990703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4240356" y="2023379"/>
              <a:ext cx="681613" cy="990703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 flipV="1">
              <a:off x="4240356" y="2023379"/>
              <a:ext cx="681613" cy="990703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 flipV="1">
              <a:off x="4240356" y="2023379"/>
              <a:ext cx="1374659" cy="990703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 flipV="1">
              <a:off x="4921969" y="2023379"/>
              <a:ext cx="693046" cy="990703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3547310" y="2023379"/>
              <a:ext cx="693046" cy="990703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3547310" y="2023379"/>
              <a:ext cx="1374659" cy="990703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4"/>
          <p:cNvSpPr/>
          <p:nvPr/>
        </p:nvSpPr>
        <p:spPr>
          <a:xfrm>
            <a:off x="3274752" y="1651607"/>
            <a:ext cx="2579855" cy="1548792"/>
          </a:xfrm>
          <a:prstGeom prst="rect">
            <a:avLst/>
          </a:prstGeom>
          <a:solidFill>
            <a:schemeClr val="bg1">
              <a:alpha val="70000"/>
            </a:schemeClr>
          </a:solidFill>
          <a:ln w="12700" cmpd="sng">
            <a:noFill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 err="1" smtClean="0">
              <a:solidFill>
                <a:schemeClr val="bg1"/>
              </a:solidFill>
            </a:endParaRPr>
          </a:p>
        </p:txBody>
      </p:sp>
      <p:cxnSp>
        <p:nvCxnSpPr>
          <p:cNvPr id="17" name="Straight Connector 16"/>
          <p:cNvCxnSpPr>
            <a:stCxn id="18" idx="0"/>
          </p:cNvCxnSpPr>
          <p:nvPr/>
        </p:nvCxnSpPr>
        <p:spPr>
          <a:xfrm flipV="1">
            <a:off x="3539990" y="3278701"/>
            <a:ext cx="0" cy="303007"/>
          </a:xfrm>
          <a:prstGeom prst="line">
            <a:avLst/>
          </a:prstGeom>
          <a:ln w="12700" cmpd="sng">
            <a:solidFill>
              <a:schemeClr val="tx2"/>
            </a:solidFill>
            <a:prstDash val="solid"/>
            <a:headEnd type="non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870" y="3014082"/>
            <a:ext cx="500240" cy="264619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 flipV="1">
            <a:off x="5607695" y="3278701"/>
            <a:ext cx="0" cy="306797"/>
          </a:xfrm>
          <a:prstGeom prst="line">
            <a:avLst/>
          </a:prstGeom>
          <a:ln w="12700" cmpd="sng">
            <a:solidFill>
              <a:schemeClr val="tx2"/>
            </a:solidFill>
            <a:prstDash val="solid"/>
            <a:headEnd type="non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575" y="3014082"/>
            <a:ext cx="500240" cy="26461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916" y="3014082"/>
            <a:ext cx="500240" cy="26461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529" y="3014082"/>
            <a:ext cx="500240" cy="26461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79664" y="765154"/>
            <a:ext cx="570029" cy="32509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355" y="1312802"/>
            <a:ext cx="494524" cy="71057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684" y="1303182"/>
            <a:ext cx="494524" cy="710577"/>
          </a:xfrm>
          <a:prstGeom prst="rect">
            <a:avLst/>
          </a:prstGeom>
        </p:spPr>
      </p:pic>
      <p:sp>
        <p:nvSpPr>
          <p:cNvPr id="32" name="Rounded Rectangle 31"/>
          <p:cNvSpPr/>
          <p:nvPr/>
        </p:nvSpPr>
        <p:spPr>
          <a:xfrm>
            <a:off x="3481696" y="3219631"/>
            <a:ext cx="109959" cy="118140"/>
          </a:xfrm>
          <a:prstGeom prst="roundRect">
            <a:avLst/>
          </a:prstGeom>
          <a:solidFill>
            <a:schemeClr val="bg1"/>
          </a:solidFill>
          <a:ln w="3175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fr-FR" sz="700" dirty="0" smtClean="0"/>
              <a:t>12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5552715" y="3219631"/>
            <a:ext cx="109959" cy="118140"/>
          </a:xfrm>
          <a:prstGeom prst="roundRect">
            <a:avLst/>
          </a:prstGeom>
          <a:solidFill>
            <a:schemeClr val="bg1"/>
          </a:solidFill>
          <a:ln w="3175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fr-FR" sz="700" dirty="0" smtClean="0"/>
              <a:t>11</a:t>
            </a:r>
          </a:p>
        </p:txBody>
      </p:sp>
      <p:cxnSp>
        <p:nvCxnSpPr>
          <p:cNvPr id="38" name="Straight Connector 37"/>
          <p:cNvCxnSpPr>
            <a:stCxn id="18" idx="0"/>
          </p:cNvCxnSpPr>
          <p:nvPr/>
        </p:nvCxnSpPr>
        <p:spPr>
          <a:xfrm flipV="1">
            <a:off x="3539990" y="1991143"/>
            <a:ext cx="696555" cy="1022939"/>
          </a:xfrm>
          <a:prstGeom prst="line">
            <a:avLst/>
          </a:prstGeom>
          <a:ln w="38100" cmpd="sng">
            <a:solidFill>
              <a:schemeClr val="accent3">
                <a:lumMod val="50000"/>
              </a:schemeClr>
            </a:solidFill>
            <a:prstDash val="solid"/>
            <a:headEnd type="non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18" idx="0"/>
            <a:endCxn id="26" idx="2"/>
          </p:cNvCxnSpPr>
          <p:nvPr/>
        </p:nvCxnSpPr>
        <p:spPr>
          <a:xfrm flipV="1">
            <a:off x="3539990" y="2013759"/>
            <a:ext cx="1383956" cy="1000323"/>
          </a:xfrm>
          <a:prstGeom prst="line">
            <a:avLst/>
          </a:prstGeom>
          <a:ln w="38100" cmpd="sng">
            <a:solidFill>
              <a:schemeClr val="accent3">
                <a:lumMod val="50000"/>
              </a:schemeClr>
            </a:solidFill>
            <a:prstDash val="solid"/>
            <a:headEnd type="non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21" idx="0"/>
            <a:endCxn id="26" idx="2"/>
          </p:cNvCxnSpPr>
          <p:nvPr/>
        </p:nvCxnSpPr>
        <p:spPr>
          <a:xfrm flipH="1" flipV="1">
            <a:off x="4923946" y="2013759"/>
            <a:ext cx="683749" cy="1000323"/>
          </a:xfrm>
          <a:prstGeom prst="line">
            <a:avLst/>
          </a:prstGeom>
          <a:ln w="38100" cmpd="sng">
            <a:solidFill>
              <a:schemeClr val="accent3">
                <a:lumMod val="50000"/>
              </a:schemeClr>
            </a:solidFill>
            <a:prstDash val="solid"/>
            <a:headEnd type="non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165582" y="2490544"/>
            <a:ext cx="2885590" cy="562429"/>
          </a:xfrm>
          <a:prstGeom prst="roundRect">
            <a:avLst/>
          </a:prstGeom>
          <a:solidFill>
            <a:srgbClr val="BC9024"/>
          </a:solidFill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36000" tIns="36000" rIns="36000" bIns="36000" rtlCol="0" anchor="t"/>
          <a:lstStyle/>
          <a:p>
            <a:r>
              <a:rPr lang="fr-FR" sz="1000" dirty="0" smtClean="0">
                <a:solidFill>
                  <a:schemeClr val="bg1"/>
                </a:solidFill>
              </a:rPr>
              <a:t>BD 10101 – 10.101.0.254/24 – BUM 225.1.1.101</a:t>
            </a:r>
          </a:p>
          <a:p>
            <a:r>
              <a:rPr lang="fr-FR" sz="1000" dirty="0">
                <a:solidFill>
                  <a:schemeClr val="bg1"/>
                </a:solidFill>
              </a:rPr>
              <a:t> </a:t>
            </a:r>
            <a:r>
              <a:rPr lang="fr-FR" sz="1000" dirty="0" smtClean="0">
                <a:solidFill>
                  <a:schemeClr val="bg1"/>
                </a:solidFill>
              </a:rPr>
              <a:t> vlan101 + e1/12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6092829" y="2490544"/>
            <a:ext cx="2885590" cy="562429"/>
          </a:xfrm>
          <a:prstGeom prst="roundRect">
            <a:avLst/>
          </a:prstGeom>
          <a:solidFill>
            <a:srgbClr val="BC9024"/>
          </a:solidFill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36000" tIns="36000" rIns="36000" bIns="36000" rtlCol="0" anchor="t"/>
          <a:lstStyle/>
          <a:p>
            <a:r>
              <a:rPr lang="fr-FR" sz="1000" dirty="0" smtClean="0">
                <a:solidFill>
                  <a:schemeClr val="bg1"/>
                </a:solidFill>
              </a:rPr>
              <a:t>BD 10101 – 10.101.0.254/24 – BUM 225.1.1.101</a:t>
            </a:r>
          </a:p>
          <a:p>
            <a:r>
              <a:rPr lang="fr-FR" sz="1000" dirty="0">
                <a:solidFill>
                  <a:schemeClr val="bg1"/>
                </a:solidFill>
              </a:rPr>
              <a:t> </a:t>
            </a:r>
            <a:r>
              <a:rPr lang="fr-FR" sz="1000" dirty="0" smtClean="0">
                <a:solidFill>
                  <a:schemeClr val="bg1"/>
                </a:solidFill>
              </a:rPr>
              <a:t> vlan101 + e1/11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165582" y="3118219"/>
            <a:ext cx="2885590" cy="562429"/>
          </a:xfrm>
          <a:prstGeom prst="roundRect">
            <a:avLst/>
          </a:prstGeom>
          <a:solidFill>
            <a:schemeClr val="tx2"/>
          </a:solidFill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36000" tIns="36000" rIns="36000" bIns="36000" rtlCol="0" anchor="t"/>
          <a:lstStyle/>
          <a:p>
            <a:r>
              <a:rPr lang="fr-FR" sz="1000" dirty="0" smtClean="0">
                <a:solidFill>
                  <a:schemeClr val="bg1"/>
                </a:solidFill>
              </a:rPr>
              <a:t>mac1/10.101.0.1 – e1/12 – vlan101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6092829" y="3118219"/>
            <a:ext cx="2885590" cy="562429"/>
          </a:xfrm>
          <a:prstGeom prst="roundRect">
            <a:avLst/>
          </a:prstGeom>
          <a:solidFill>
            <a:schemeClr val="tx2"/>
          </a:solidFill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36000" tIns="36000" rIns="36000" bIns="36000" rtlCol="0" anchor="t"/>
          <a:lstStyle/>
          <a:p>
            <a:endParaRPr lang="fr-FR" sz="1000" dirty="0" smtClean="0">
              <a:solidFill>
                <a:schemeClr val="bg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3605373" y="3347408"/>
            <a:ext cx="568796" cy="207217"/>
          </a:xfrm>
          <a:prstGeom prst="roundRect">
            <a:avLst/>
          </a:prstGeom>
          <a:solidFill>
            <a:schemeClr val="tx2"/>
          </a:solidFill>
          <a:ln w="12700" cmpd="sng">
            <a:solidFill>
              <a:schemeClr val="bg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45720" rIns="45720" rtlCol="0" anchor="ctr"/>
          <a:lstStyle/>
          <a:p>
            <a:pPr algn="ctr"/>
            <a:r>
              <a:rPr lang="fr-FR" sz="600" dirty="0" err="1" smtClean="0">
                <a:solidFill>
                  <a:schemeClr val="bg1"/>
                </a:solidFill>
              </a:rPr>
              <a:t>arp 10.101.0.2</a:t>
            </a:r>
          </a:p>
        </p:txBody>
      </p:sp>
      <p:cxnSp>
        <p:nvCxnSpPr>
          <p:cNvPr id="39" name="Straight Connector 38"/>
          <p:cNvCxnSpPr>
            <a:endCxn id="32" idx="2"/>
          </p:cNvCxnSpPr>
          <p:nvPr/>
        </p:nvCxnSpPr>
        <p:spPr>
          <a:xfrm flipH="1" flipV="1">
            <a:off x="3536676" y="3337771"/>
            <a:ext cx="3314" cy="243937"/>
          </a:xfrm>
          <a:prstGeom prst="line">
            <a:avLst/>
          </a:prstGeom>
          <a:ln w="38100" cmpd="sng">
            <a:solidFill>
              <a:schemeClr val="tx2"/>
            </a:solidFill>
            <a:prstDash val="solid"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Rounded Rectangle 52"/>
          <p:cNvSpPr/>
          <p:nvPr/>
        </p:nvSpPr>
        <p:spPr>
          <a:xfrm>
            <a:off x="4269240" y="1800309"/>
            <a:ext cx="172832" cy="207957"/>
          </a:xfrm>
          <a:prstGeom prst="roundRect">
            <a:avLst/>
          </a:prstGeom>
          <a:solidFill>
            <a:schemeClr val="bg2"/>
          </a:solidFill>
          <a:ln w="12700" cmpd="sng">
            <a:solidFill>
              <a:schemeClr val="bg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lIns="45720" rIns="45720" rtlCol="0" anchor="ctr">
            <a:noAutofit/>
          </a:bodyPr>
          <a:lstStyle/>
          <a:p>
            <a:pPr algn="ctr"/>
            <a:r>
              <a:rPr lang="fr-FR" sz="1100" dirty="0" err="1" smtClean="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4973234" y="1793221"/>
            <a:ext cx="172832" cy="207957"/>
          </a:xfrm>
          <a:prstGeom prst="roundRect">
            <a:avLst/>
          </a:prstGeom>
          <a:solidFill>
            <a:schemeClr val="bg2"/>
          </a:solidFill>
          <a:ln w="12700" cmpd="sng">
            <a:solidFill>
              <a:schemeClr val="bg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lIns="45720" rIns="45720" rtlCol="0" anchor="ctr">
            <a:noAutofit/>
          </a:bodyPr>
          <a:lstStyle/>
          <a:p>
            <a:pPr algn="ctr"/>
            <a:r>
              <a:rPr lang="fr-FR" sz="1100" dirty="0" err="1" smtClean="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25120" y="4014405"/>
            <a:ext cx="73662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Leaf-A annonce à l’un des spines le nouveau couple mac1/10.101.0.1.</a:t>
            </a:r>
          </a:p>
          <a:p>
            <a:r>
              <a:rPr lang="fr-FR" dirty="0" smtClean="0"/>
              <a:t>Message de contrôle envoyé à l’adresse anycast S.</a:t>
            </a:r>
          </a:p>
          <a:p>
            <a:r>
              <a:rPr lang="fr-FR" dirty="0" smtClean="0"/>
              <a:t>Le spine qui reçoit l’annonce se synchronise avec les autres spines.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3334085" y="1113299"/>
            <a:ext cx="2885590" cy="562429"/>
          </a:xfrm>
          <a:prstGeom prst="roundRect">
            <a:avLst/>
          </a:prstGeom>
          <a:solidFill>
            <a:schemeClr val="tx2"/>
          </a:solidFill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36000" tIns="36000" rIns="36000" bIns="36000" rtlCol="0" anchor="t"/>
          <a:lstStyle/>
          <a:p>
            <a:r>
              <a:rPr lang="fr-FR" sz="1000" b="1" dirty="0" smtClean="0">
                <a:solidFill>
                  <a:schemeClr val="bg1"/>
                </a:solidFill>
              </a:rPr>
              <a:t>mac1/10.101.0.1 – Leaf-A – BD 10101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74752" y="3578374"/>
            <a:ext cx="528542" cy="264271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46142" y="3578374"/>
            <a:ext cx="540002" cy="270001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3158951" y="3789048"/>
            <a:ext cx="76014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"/>
              <a:t>mac1/10.101.0.1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236071" y="3789048"/>
            <a:ext cx="76014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"/>
              <a:t>mac2/10.101.0.2</a:t>
            </a:r>
          </a:p>
        </p:txBody>
      </p:sp>
    </p:spTree>
    <p:extLst>
      <p:ext uri="{BB962C8B-B14F-4D97-AF65-F5344CB8AC3E}">
        <p14:creationId xmlns:p14="http://schemas.microsoft.com/office/powerpoint/2010/main" val="13968409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theme/theme1.xml><?xml version="1.0" encoding="utf-8"?>
<a:theme xmlns:a="http://schemas.openxmlformats.org/drawingml/2006/main" name="Powerpoint template - FY14 - 16-9 - FR - v3">
  <a:themeElements>
    <a:clrScheme name="FY11 Template - Color Theme - v3">
      <a:dk1>
        <a:srgbClr val="435153"/>
      </a:dk1>
      <a:lt1>
        <a:sysClr val="window" lastClr="FFFFFF"/>
      </a:lt1>
      <a:dk2>
        <a:srgbClr val="0096D6"/>
      </a:dk2>
      <a:lt2>
        <a:srgbClr val="D81F28"/>
      </a:lt2>
      <a:accent1>
        <a:srgbClr val="652D89"/>
      </a:accent1>
      <a:accent2>
        <a:srgbClr val="00A88C"/>
      </a:accent2>
      <a:accent3>
        <a:srgbClr val="F58025"/>
      </a:accent3>
      <a:accent4>
        <a:srgbClr val="FFFF4F"/>
      </a:accent4>
      <a:accent5>
        <a:srgbClr val="A6A8AB"/>
      </a:accent5>
      <a:accent6>
        <a:srgbClr val="DE83B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 w="12700" cmpd="sng">
          <a:solidFill>
            <a:schemeClr val="tx1"/>
          </a:solidFill>
          <a:headEnd type="none"/>
          <a:tailEnd type="none"/>
        </a:ln>
        <a:effectLst/>
      </a:spPr>
      <a:bodyPr rtlCol="0" anchor="ctr"/>
      <a:lstStyle>
        <a:defPPr algn="ctr">
          <a:defRPr dirty="0" err="1" smtClean="0">
            <a:solidFill>
              <a:schemeClr val="bg1"/>
            </a:solidFill>
          </a:defRPr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>
        <a:ln w="19050" cmpd="sng">
          <a:solidFill>
            <a:schemeClr val="tx2"/>
          </a:solidFill>
          <a:prstDash val="solid"/>
          <a:headEnd type="none" w="lg" len="lg"/>
          <a:tailEnd type="none" w="lg" len="lg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2E70D091-18C1-7644-8657-B62F193F26A2}" vid="{C23CAAAF-4314-2A42-9440-CD2401781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FY17 - Template - French - POTX</Template>
  <TotalTime>743</TotalTime>
  <Words>3333</Words>
  <Application>Microsoft Macintosh PowerPoint</Application>
  <PresentationFormat>On-screen Show (16:9)</PresentationFormat>
  <Paragraphs>800</Paragraphs>
  <Slides>34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Calibri</vt:lpstr>
      <vt:lpstr>CiscoSans ExtraLight</vt:lpstr>
      <vt:lpstr>CiscoSansTT ExtraLight</vt:lpstr>
      <vt:lpstr>Lucida Grande</vt:lpstr>
      <vt:lpstr>Wingdings</vt:lpstr>
      <vt:lpstr>Arial</vt:lpstr>
      <vt:lpstr>Powerpoint template - FY14 - 16-9 - FR - v3</vt:lpstr>
      <vt:lpstr>ACI</vt:lpstr>
      <vt:lpstr>Communication intra subnet et inter leaf switches</vt:lpstr>
      <vt:lpstr>L’APIC informe les leaves concernées du mapping vlan &lt;-&gt; VNID</vt:lpstr>
      <vt:lpstr>L’APIC alloue le MDT pour le nouveau BD et informe les switches</vt:lpstr>
      <vt:lpstr>L’APIC construit le MDT pour le nouveau BD et informe les switches</vt:lpstr>
      <vt:lpstr>Apprentissage des serveurs</vt:lpstr>
      <vt:lpstr>Flooding BUM L2</vt:lpstr>
      <vt:lpstr>Apprentissage des serveurs</vt:lpstr>
      <vt:lpstr>Apprentissage des serveurs</vt:lpstr>
      <vt:lpstr>Flooding BUM L2</vt:lpstr>
      <vt:lpstr>Unknown unicast L2</vt:lpstr>
      <vt:lpstr>Unknown unicast L2</vt:lpstr>
      <vt:lpstr>Unknown unicast L2</vt:lpstr>
      <vt:lpstr>Apprentissage des serveurs</vt:lpstr>
      <vt:lpstr>Unknown unicast L2</vt:lpstr>
      <vt:lpstr>Unknown unicast L2</vt:lpstr>
      <vt:lpstr>Known unicast L2</vt:lpstr>
      <vt:lpstr>Known unicast L2</vt:lpstr>
      <vt:lpstr>Known unicast L2</vt:lpstr>
      <vt:lpstr>Known unicast L2</vt:lpstr>
      <vt:lpstr>Known unicast L2</vt:lpstr>
      <vt:lpstr>Communication inter subnet et inter leaf switches</vt:lpstr>
      <vt:lpstr>Situation de départ</vt:lpstr>
      <vt:lpstr>Pervasive IP </vt:lpstr>
      <vt:lpstr>Pervasive IP </vt:lpstr>
      <vt:lpstr>Remote endpoint inconnu</vt:lpstr>
      <vt:lpstr>Remote endpoint inconnu</vt:lpstr>
      <vt:lpstr>Remote endpoint inconnu</vt:lpstr>
      <vt:lpstr>Remote endpoint inconnu</vt:lpstr>
      <vt:lpstr>Pervasive IP</vt:lpstr>
      <vt:lpstr>Pervasive IP</vt:lpstr>
      <vt:lpstr>Known remote endpoint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VXLAN</dc:title>
  <dc:creator>François Couderc</dc:creator>
  <cp:lastModifiedBy>François Couderc</cp:lastModifiedBy>
  <cp:revision>95</cp:revision>
  <dcterms:created xsi:type="dcterms:W3CDTF">2017-05-10T15:59:40Z</dcterms:created>
  <dcterms:modified xsi:type="dcterms:W3CDTF">2017-05-19T10:06:38Z</dcterms:modified>
</cp:coreProperties>
</file>